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196"/>
  </p:notesMasterIdLst>
  <p:sldIdLst>
    <p:sldId id="648" r:id="rId3"/>
    <p:sldId id="377" r:id="rId4"/>
    <p:sldId id="610" r:id="rId5"/>
    <p:sldId id="611" r:id="rId6"/>
    <p:sldId id="612" r:id="rId7"/>
    <p:sldId id="613" r:id="rId8"/>
    <p:sldId id="617" r:id="rId9"/>
    <p:sldId id="614" r:id="rId10"/>
    <p:sldId id="448" r:id="rId11"/>
    <p:sldId id="506" r:id="rId12"/>
    <p:sldId id="615" r:id="rId13"/>
    <p:sldId id="616" r:id="rId14"/>
    <p:sldId id="635" r:id="rId15"/>
    <p:sldId id="619" r:id="rId16"/>
    <p:sldId id="620" r:id="rId17"/>
    <p:sldId id="621" r:id="rId18"/>
    <p:sldId id="623" r:id="rId19"/>
    <p:sldId id="622" r:id="rId20"/>
    <p:sldId id="624" r:id="rId21"/>
    <p:sldId id="626" r:id="rId22"/>
    <p:sldId id="625" r:id="rId23"/>
    <p:sldId id="627" r:id="rId24"/>
    <p:sldId id="628" r:id="rId25"/>
    <p:sldId id="629" r:id="rId26"/>
    <p:sldId id="551" r:id="rId27"/>
    <p:sldId id="632" r:id="rId28"/>
    <p:sldId id="633" r:id="rId29"/>
    <p:sldId id="634" r:id="rId30"/>
    <p:sldId id="631" r:id="rId31"/>
    <p:sldId id="636" r:id="rId32"/>
    <p:sldId id="630" r:id="rId33"/>
    <p:sldId id="638" r:id="rId34"/>
    <p:sldId id="639" r:id="rId35"/>
    <p:sldId id="637" r:id="rId36"/>
    <p:sldId id="652" r:id="rId37"/>
    <p:sldId id="653" r:id="rId38"/>
    <p:sldId id="654" r:id="rId39"/>
    <p:sldId id="640" r:id="rId40"/>
    <p:sldId id="641" r:id="rId41"/>
    <p:sldId id="642" r:id="rId42"/>
    <p:sldId id="643" r:id="rId43"/>
    <p:sldId id="337" r:id="rId44"/>
    <p:sldId id="649" r:id="rId45"/>
    <p:sldId id="411" r:id="rId46"/>
    <p:sldId id="412" r:id="rId47"/>
    <p:sldId id="413" r:id="rId48"/>
    <p:sldId id="415" r:id="rId49"/>
    <p:sldId id="414" r:id="rId50"/>
    <p:sldId id="338" r:id="rId51"/>
    <p:sldId id="340" r:id="rId52"/>
    <p:sldId id="416" r:id="rId53"/>
    <p:sldId id="418" r:id="rId54"/>
    <p:sldId id="417" r:id="rId55"/>
    <p:sldId id="349" r:id="rId56"/>
    <p:sldId id="650" r:id="rId57"/>
    <p:sldId id="421" r:id="rId58"/>
    <p:sldId id="422" r:id="rId59"/>
    <p:sldId id="424" r:id="rId60"/>
    <p:sldId id="427" r:id="rId61"/>
    <p:sldId id="428" r:id="rId62"/>
    <p:sldId id="429" r:id="rId63"/>
    <p:sldId id="431" r:id="rId64"/>
    <p:sldId id="432" r:id="rId65"/>
    <p:sldId id="433" r:id="rId66"/>
    <p:sldId id="434" r:id="rId67"/>
    <p:sldId id="435" r:id="rId68"/>
    <p:sldId id="443" r:id="rId69"/>
    <p:sldId id="444" r:id="rId70"/>
    <p:sldId id="445" r:id="rId71"/>
    <p:sldId id="446" r:id="rId72"/>
    <p:sldId id="423" r:id="rId73"/>
    <p:sldId id="426" r:id="rId74"/>
    <p:sldId id="425" r:id="rId75"/>
    <p:sldId id="350" r:id="rId76"/>
    <p:sldId id="651" r:id="rId77"/>
    <p:sldId id="459" r:id="rId78"/>
    <p:sldId id="351" r:id="rId79"/>
    <p:sldId id="655" r:id="rId80"/>
    <p:sldId id="507" r:id="rId81"/>
    <p:sldId id="509" r:id="rId82"/>
    <p:sldId id="512" r:id="rId83"/>
    <p:sldId id="511" r:id="rId84"/>
    <p:sldId id="510" r:id="rId85"/>
    <p:sldId id="513" r:id="rId86"/>
    <p:sldId id="514" r:id="rId87"/>
    <p:sldId id="515" r:id="rId88"/>
    <p:sldId id="556" r:id="rId89"/>
    <p:sldId id="315" r:id="rId90"/>
    <p:sldId id="605" r:id="rId91"/>
    <p:sldId id="604" r:id="rId92"/>
    <p:sldId id="352" r:id="rId93"/>
    <p:sldId id="678" r:id="rId94"/>
    <p:sldId id="644" r:id="rId95"/>
    <p:sldId id="664" r:id="rId96"/>
    <p:sldId id="665" r:id="rId97"/>
    <p:sldId id="606" r:id="rId98"/>
    <p:sldId id="560" r:id="rId99"/>
    <p:sldId id="562" r:id="rId100"/>
    <p:sldId id="563" r:id="rId101"/>
    <p:sldId id="569" r:id="rId102"/>
    <p:sldId id="566" r:id="rId103"/>
    <p:sldId id="567" r:id="rId104"/>
    <p:sldId id="570" r:id="rId105"/>
    <p:sldId id="572" r:id="rId106"/>
    <p:sldId id="573" r:id="rId107"/>
    <p:sldId id="341" r:id="rId108"/>
    <p:sldId id="342" r:id="rId109"/>
    <p:sldId id="576" r:id="rId110"/>
    <p:sldId id="575" r:id="rId111"/>
    <p:sldId id="574" r:id="rId112"/>
    <p:sldId id="582" r:id="rId113"/>
    <p:sldId id="577" r:id="rId114"/>
    <p:sldId id="578" r:id="rId115"/>
    <p:sldId id="579" r:id="rId116"/>
    <p:sldId id="580" r:id="rId117"/>
    <p:sldId id="581" r:id="rId118"/>
    <p:sldId id="584" r:id="rId119"/>
    <p:sldId id="585" r:id="rId120"/>
    <p:sldId id="587" r:id="rId121"/>
    <p:sldId id="586" r:id="rId122"/>
    <p:sldId id="588" r:id="rId123"/>
    <p:sldId id="666" r:id="rId124"/>
    <p:sldId id="589" r:id="rId125"/>
    <p:sldId id="590" r:id="rId126"/>
    <p:sldId id="591" r:id="rId127"/>
    <p:sldId id="667" r:id="rId128"/>
    <p:sldId id="669" r:id="rId129"/>
    <p:sldId id="671" r:id="rId130"/>
    <p:sldId id="670" r:id="rId131"/>
    <p:sldId id="592" r:id="rId132"/>
    <p:sldId id="343" r:id="rId133"/>
    <p:sldId id="344" r:id="rId134"/>
    <p:sldId id="345" r:id="rId135"/>
    <p:sldId id="346" r:id="rId136"/>
    <p:sldId id="601" r:id="rId137"/>
    <p:sldId id="673" r:id="rId138"/>
    <p:sldId id="674" r:id="rId139"/>
    <p:sldId id="677" r:id="rId140"/>
    <p:sldId id="675" r:id="rId141"/>
    <p:sldId id="595" r:id="rId142"/>
    <p:sldId id="596" r:id="rId143"/>
    <p:sldId id="597" r:id="rId144"/>
    <p:sldId id="598" r:id="rId145"/>
    <p:sldId id="594" r:id="rId146"/>
    <p:sldId id="599" r:id="rId147"/>
    <p:sldId id="600" r:id="rId148"/>
    <p:sldId id="676" r:id="rId149"/>
    <p:sldId id="571" r:id="rId150"/>
    <p:sldId id="602" r:id="rId151"/>
    <p:sldId id="603" r:id="rId152"/>
    <p:sldId id="561" r:id="rId153"/>
    <p:sldId id="607" r:id="rId154"/>
    <p:sldId id="353" r:id="rId155"/>
    <p:sldId id="656" r:id="rId156"/>
    <p:sldId id="557" r:id="rId157"/>
    <p:sldId id="354" r:id="rId158"/>
    <p:sldId id="355" r:id="rId159"/>
    <p:sldId id="357" r:id="rId160"/>
    <p:sldId id="657" r:id="rId161"/>
    <p:sldId id="558" r:id="rId162"/>
    <p:sldId id="658" r:id="rId163"/>
    <p:sldId id="660" r:id="rId164"/>
    <p:sldId id="659" r:id="rId165"/>
    <p:sldId id="356" r:id="rId166"/>
    <p:sldId id="661" r:id="rId167"/>
    <p:sldId id="662" r:id="rId168"/>
    <p:sldId id="663" r:id="rId169"/>
    <p:sldId id="496" r:id="rId170"/>
    <p:sldId id="497" r:id="rId171"/>
    <p:sldId id="498" r:id="rId172"/>
    <p:sldId id="499" r:id="rId173"/>
    <p:sldId id="555" r:id="rId174"/>
    <p:sldId id="530" r:id="rId175"/>
    <p:sldId id="537" r:id="rId176"/>
    <p:sldId id="559" r:id="rId177"/>
    <p:sldId id="539" r:id="rId178"/>
    <p:sldId id="540" r:id="rId179"/>
    <p:sldId id="548" r:id="rId180"/>
    <p:sldId id="543" r:id="rId181"/>
    <p:sldId id="545" r:id="rId182"/>
    <p:sldId id="544" r:id="rId183"/>
    <p:sldId id="542" r:id="rId184"/>
    <p:sldId id="541" r:id="rId185"/>
    <p:sldId id="546" r:id="rId186"/>
    <p:sldId id="547" r:id="rId187"/>
    <p:sldId id="554" r:id="rId188"/>
    <p:sldId id="533" r:id="rId189"/>
    <p:sldId id="532" r:id="rId190"/>
    <p:sldId id="535" r:id="rId191"/>
    <p:sldId id="534" r:id="rId192"/>
    <p:sldId id="549" r:id="rId193"/>
    <p:sldId id="553" r:id="rId194"/>
    <p:sldId id="348" r:id="rId19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9565"/>
    <a:srgbClr val="E5E401"/>
    <a:srgbClr val="A9A1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2164"/>
  </p:normalViewPr>
  <p:slideViewPr>
    <p:cSldViewPr snapToGrid="0" snapToObjects="1">
      <p:cViewPr varScale="1">
        <p:scale>
          <a:sx n="96" d="100"/>
          <a:sy n="96" d="100"/>
        </p:scale>
        <p:origin x="1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59" Type="http://schemas.openxmlformats.org/officeDocument/2006/relationships/slide" Target="slides/slide157.xml"/><Relationship Id="rId170" Type="http://schemas.openxmlformats.org/officeDocument/2006/relationships/slide" Target="slides/slide168.xml"/><Relationship Id="rId191" Type="http://schemas.openxmlformats.org/officeDocument/2006/relationships/slide" Target="slides/slide189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53" Type="http://schemas.openxmlformats.org/officeDocument/2006/relationships/slide" Target="slides/slide51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181" Type="http://schemas.openxmlformats.org/officeDocument/2006/relationships/slide" Target="slides/slide179.xml"/><Relationship Id="rId22" Type="http://schemas.openxmlformats.org/officeDocument/2006/relationships/slide" Target="slides/slide20.xml"/><Relationship Id="rId43" Type="http://schemas.openxmlformats.org/officeDocument/2006/relationships/slide" Target="slides/slide41.xml"/><Relationship Id="rId64" Type="http://schemas.openxmlformats.org/officeDocument/2006/relationships/slide" Target="slides/slide62.xml"/><Relationship Id="rId118" Type="http://schemas.openxmlformats.org/officeDocument/2006/relationships/slide" Target="slides/slide116.xml"/><Relationship Id="rId139" Type="http://schemas.openxmlformats.org/officeDocument/2006/relationships/slide" Target="slides/slide137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71" Type="http://schemas.openxmlformats.org/officeDocument/2006/relationships/slide" Target="slides/slide169.xml"/><Relationship Id="rId192" Type="http://schemas.openxmlformats.org/officeDocument/2006/relationships/slide" Target="slides/slide190.xml"/><Relationship Id="rId12" Type="http://schemas.openxmlformats.org/officeDocument/2006/relationships/slide" Target="slides/slide10.xml"/><Relationship Id="rId33" Type="http://schemas.openxmlformats.org/officeDocument/2006/relationships/slide" Target="slides/slide31.xml"/><Relationship Id="rId108" Type="http://schemas.openxmlformats.org/officeDocument/2006/relationships/slide" Target="slides/slide106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5" Type="http://schemas.openxmlformats.org/officeDocument/2006/relationships/slide" Target="slides/slide73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61" Type="http://schemas.openxmlformats.org/officeDocument/2006/relationships/slide" Target="slides/slide159.xml"/><Relationship Id="rId182" Type="http://schemas.openxmlformats.org/officeDocument/2006/relationships/slide" Target="slides/slide180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5" Type="http://schemas.openxmlformats.org/officeDocument/2006/relationships/slide" Target="slides/slide63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51" Type="http://schemas.openxmlformats.org/officeDocument/2006/relationships/slide" Target="slides/slide149.xml"/><Relationship Id="rId172" Type="http://schemas.openxmlformats.org/officeDocument/2006/relationships/slide" Target="slides/slide170.xml"/><Relationship Id="rId193" Type="http://schemas.openxmlformats.org/officeDocument/2006/relationships/slide" Target="slides/slide191.xml"/><Relationship Id="rId13" Type="http://schemas.openxmlformats.org/officeDocument/2006/relationships/slide" Target="slides/slide11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20" Type="http://schemas.openxmlformats.org/officeDocument/2006/relationships/slide" Target="slides/slide118.xml"/><Relationship Id="rId141" Type="http://schemas.openxmlformats.org/officeDocument/2006/relationships/slide" Target="slides/slide139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slide" Target="slides/slide160.xml"/><Relationship Id="rId183" Type="http://schemas.openxmlformats.org/officeDocument/2006/relationships/slide" Target="slides/slide18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178" Type="http://schemas.openxmlformats.org/officeDocument/2006/relationships/slide" Target="slides/slide176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73" Type="http://schemas.openxmlformats.org/officeDocument/2006/relationships/slide" Target="slides/slide171.xml"/><Relationship Id="rId194" Type="http://schemas.openxmlformats.org/officeDocument/2006/relationships/slide" Target="slides/slide192.xml"/><Relationship Id="rId199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slide" Target="slides/slide16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184" Type="http://schemas.openxmlformats.org/officeDocument/2006/relationships/slide" Target="slides/slide182.xml"/><Relationship Id="rId189" Type="http://schemas.openxmlformats.org/officeDocument/2006/relationships/slide" Target="slides/slide187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Relationship Id="rId174" Type="http://schemas.openxmlformats.org/officeDocument/2006/relationships/slide" Target="slides/slide172.xml"/><Relationship Id="rId179" Type="http://schemas.openxmlformats.org/officeDocument/2006/relationships/slide" Target="slides/slide177.xml"/><Relationship Id="rId195" Type="http://schemas.openxmlformats.org/officeDocument/2006/relationships/slide" Target="slides/slide193.xml"/><Relationship Id="rId190" Type="http://schemas.openxmlformats.org/officeDocument/2006/relationships/slide" Target="slides/slide188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64" Type="http://schemas.openxmlformats.org/officeDocument/2006/relationships/slide" Target="slides/slide162.xml"/><Relationship Id="rId169" Type="http://schemas.openxmlformats.org/officeDocument/2006/relationships/slide" Target="slides/slide167.xml"/><Relationship Id="rId185" Type="http://schemas.openxmlformats.org/officeDocument/2006/relationships/slide" Target="slides/slide18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80" Type="http://schemas.openxmlformats.org/officeDocument/2006/relationships/slide" Target="slides/slide178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slide" Target="slides/slide152.xml"/><Relationship Id="rId175" Type="http://schemas.openxmlformats.org/officeDocument/2006/relationships/slide" Target="slides/slide173.xml"/><Relationship Id="rId196" Type="http://schemas.openxmlformats.org/officeDocument/2006/relationships/notesMaster" Target="notesMasters/notesMaster1.xml"/><Relationship Id="rId200" Type="http://schemas.openxmlformats.org/officeDocument/2006/relationships/tableStyles" Target="tableStyles.xml"/><Relationship Id="rId16" Type="http://schemas.openxmlformats.org/officeDocument/2006/relationships/slide" Target="slides/slide14.xml"/><Relationship Id="rId37" Type="http://schemas.openxmlformats.org/officeDocument/2006/relationships/slide" Target="slides/slide35.xml"/><Relationship Id="rId58" Type="http://schemas.openxmlformats.org/officeDocument/2006/relationships/slide" Target="slides/slide56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44" Type="http://schemas.openxmlformats.org/officeDocument/2006/relationships/slide" Target="slides/slide142.xml"/><Relationship Id="rId90" Type="http://schemas.openxmlformats.org/officeDocument/2006/relationships/slide" Target="slides/slide88.xml"/><Relationship Id="rId165" Type="http://schemas.openxmlformats.org/officeDocument/2006/relationships/slide" Target="slides/slide163.xml"/><Relationship Id="rId186" Type="http://schemas.openxmlformats.org/officeDocument/2006/relationships/slide" Target="slides/slide184.xml"/><Relationship Id="rId27" Type="http://schemas.openxmlformats.org/officeDocument/2006/relationships/slide" Target="slides/slide25.xml"/><Relationship Id="rId48" Type="http://schemas.openxmlformats.org/officeDocument/2006/relationships/slide" Target="slides/slide46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34" Type="http://schemas.openxmlformats.org/officeDocument/2006/relationships/slide" Target="slides/slide132.xml"/><Relationship Id="rId80" Type="http://schemas.openxmlformats.org/officeDocument/2006/relationships/slide" Target="slides/slide78.xml"/><Relationship Id="rId155" Type="http://schemas.openxmlformats.org/officeDocument/2006/relationships/slide" Target="slides/slide153.xml"/><Relationship Id="rId176" Type="http://schemas.openxmlformats.org/officeDocument/2006/relationships/slide" Target="slides/slide174.xml"/><Relationship Id="rId197" Type="http://schemas.openxmlformats.org/officeDocument/2006/relationships/presProps" Target="presProps.xml"/><Relationship Id="rId17" Type="http://schemas.openxmlformats.org/officeDocument/2006/relationships/slide" Target="slides/slide15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24" Type="http://schemas.openxmlformats.org/officeDocument/2006/relationships/slide" Target="slides/slide122.xml"/><Relationship Id="rId70" Type="http://schemas.openxmlformats.org/officeDocument/2006/relationships/slide" Target="slides/slide68.xml"/><Relationship Id="rId91" Type="http://schemas.openxmlformats.org/officeDocument/2006/relationships/slide" Target="slides/slide89.xml"/><Relationship Id="rId145" Type="http://schemas.openxmlformats.org/officeDocument/2006/relationships/slide" Target="slides/slide143.xml"/><Relationship Id="rId166" Type="http://schemas.openxmlformats.org/officeDocument/2006/relationships/slide" Target="slides/slide164.xml"/><Relationship Id="rId187" Type="http://schemas.openxmlformats.org/officeDocument/2006/relationships/slide" Target="slides/slide185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60" Type="http://schemas.openxmlformats.org/officeDocument/2006/relationships/slide" Target="slides/slide58.xml"/><Relationship Id="rId81" Type="http://schemas.openxmlformats.org/officeDocument/2006/relationships/slide" Target="slides/slide79.xml"/><Relationship Id="rId135" Type="http://schemas.openxmlformats.org/officeDocument/2006/relationships/slide" Target="slides/slide133.xml"/><Relationship Id="rId156" Type="http://schemas.openxmlformats.org/officeDocument/2006/relationships/slide" Target="slides/slide154.xml"/><Relationship Id="rId177" Type="http://schemas.openxmlformats.org/officeDocument/2006/relationships/slide" Target="slides/slide175.xml"/><Relationship Id="rId198" Type="http://schemas.openxmlformats.org/officeDocument/2006/relationships/viewProps" Target="viewProps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50" Type="http://schemas.openxmlformats.org/officeDocument/2006/relationships/slide" Target="slides/slide48.xml"/><Relationship Id="rId104" Type="http://schemas.openxmlformats.org/officeDocument/2006/relationships/slide" Target="slides/slide102.xml"/><Relationship Id="rId125" Type="http://schemas.openxmlformats.org/officeDocument/2006/relationships/slide" Target="slides/slide123.xml"/><Relationship Id="rId146" Type="http://schemas.openxmlformats.org/officeDocument/2006/relationships/slide" Target="slides/slide144.xml"/><Relationship Id="rId167" Type="http://schemas.openxmlformats.org/officeDocument/2006/relationships/slide" Target="slides/slide165.xml"/><Relationship Id="rId188" Type="http://schemas.openxmlformats.org/officeDocument/2006/relationships/slide" Target="slides/slide18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9162C4-35A8-8048-BB40-D885B56CCBB9}" type="datetimeFigureOut">
              <a:t>3/23/26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DE8C2-12A1-EF43-A100-435C0CA328F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27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63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36936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ензимът бета-галактозидаза не се произвежда от тялото и галактозата не може да бъде усвоена. Организмът няма какво да направи с нея, освен да я складира на различни места в тялото. Това се случва подкожно, в стените на кръвоносните съдове, в пикочно-половата система, дори в лещата на окото. Тези отлагания се натрупват с годините и водят до най-различни проблеми, като сърдечносъдови заболявания, проблеми с бъбреците и черния дроб и са основна причина за перде на окото. </a:t>
            </a:r>
            <a:b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87227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37226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51EA5-BBB8-4EF5-BDB0-8A37C6DD4FA0}" type="slidenum">
              <a:rPr lang="en-US" smtClean="0">
                <a:solidFill>
                  <a:prstClr val="black"/>
                </a:solidFill>
              </a:rPr>
              <a:pPr/>
              <a:t>135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843575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51EA5-BBB8-4EF5-BDB0-8A37C6DD4FA0}" type="slidenum">
              <a:rPr lang="en-US" smtClean="0">
                <a:solidFill>
                  <a:prstClr val="black"/>
                </a:solidFill>
              </a:rPr>
              <a:pPr/>
              <a:t>136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888448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68974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607949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474885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51EA5-BBB8-4EF5-BDB0-8A37C6DD4FA0}" type="slidenum">
              <a:rPr lang="en-US" smtClean="0">
                <a:solidFill>
                  <a:prstClr val="black"/>
                </a:solidFill>
              </a:rPr>
              <a:pPr/>
              <a:t>147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655906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/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39243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51EA5-BBB8-4EF5-BDB0-8A37C6DD4FA0}" type="slidenum">
              <a:rPr lang="en-US" smtClean="0">
                <a:solidFill>
                  <a:prstClr val="black"/>
                </a:solidFill>
              </a:rPr>
              <a:pPr/>
              <a:t>152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607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9890887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brain stores new information and gets rid of toxic waste.</a:t>
            </a: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Nerve cells communicate and reorganize, which supports healthy brain function.</a:t>
            </a: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body repairs cells, restores energy, and releases molecules like hormones and proteins.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821948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66672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1DE8C2-12A1-EF43-A100-435C0CA328F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836429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412827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Тежестта на греха, с неговите неспокойни и неудовлетворени желания, лежи в основата на голяма част от болестите, от които страда грешникът.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Свидетелства към църквата, Том 4, стр. 579 (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4T 579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Болестта на ума преобладава навсякъде. Девет десети от болестите, от които страда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човека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имат своето начало тук.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Понякога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някои битови домашни неприятности са като рак, който разяжда самата душа и отслабва жизнените сили.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Угризението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греха понякога подкопава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физическото състояние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дебалансира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ума.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Свидетелства към църквата, Том 5, стр. 443 (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5T 443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"Чистотата на сърцето ще доведе до чистота на живота."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Знамения на времето 21-ви април 1881г. (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 April 21 188)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"От всички неща, които се търсят, ценят и култивират, няма нищо по-ценно в очите на Бог като чисто сърце, настроение, пропито с благодарност и мир." </a:t>
            </a:r>
            <a:b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Адвентен дом, стр. 425 (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 425)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да имаме това "чисто сърце"?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всеки, който има тая надежда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Него, очиства себе си, както е Той чист.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Йоаново 3:3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Сърцето е измамливо повече от всичко, И е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страшно болно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кой може да го познае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?"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Йеремия 17:9</a:t>
            </a:r>
            <a:b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"Ако кажем, че нямаме грях, лъжем себе си, и истината не е в нас."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Йоаново 1:8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Ако речем, че не сме съгрешили, правим Бога лъжец, и Неговото слово не е в нас.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Йоаново 1:10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Всичките пътища на човека са прави в неговите очи, Но Господ претегля сърцата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."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Притчи 21:2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Аз, Господ, изпитвам сърцето, Опитвам вътрешностите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"...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Йеремия 17:10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Но, Господи на Силите, Който изпитваш праведния, И гледаш вътрешностите на сърцет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о..."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Йеремия 20:12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Изследвай ме, Господи, и изпитвай ме, Опитай вътрешностите ми и сърцето ми.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 26:2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Кой съзнава своите прегрешения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Очисти ме от тайните прегрешения.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 19:12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Изпитай ме, Боже, и познай сърцето ми; Опитай ме, и познай мислите ми;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виж дали има в мене оскърбителен път; И води ме по вечния път.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 139:23,24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 ако ходим в светлината, както е Той в светлината, имаме общение един с друг, и кръвта на Сина Му Исус Христ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ни очиства от всеки грях.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Йоаново 1:7</a:t>
            </a:r>
            <a:b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"Ако изповядваме греховете си, Той е верен и праведен да ни прости греховете, и да ни очисти от всяка неправда."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Йоаново 1:9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Измий ме съвършено от беззаконието ми, И очисти ме от греха ми.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Защото престъплението си аз признавам, И грехът ми е винаги пред мене.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Тебе, само на Тебе, съгреших, И пред Тебе сторих това зло; Признавам това, за да бъдеш оправдан, когато говориш, И да излезеш непорочен, когато съдиш.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Ето родих се в нечестие, И в грях ме зачна майка ми.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Ето, понеже желаеш искреност вътре в човека, Научи ме мъдрост в скришното на сърцето ми.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Поръси ме с исоп, и ще бъда чист; Измий ме, и ще стана по-бял от сняг.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Дай ми да чуя радост и веселие, За да се зарадват костите, които си строшил.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Отвърни лицето Си от греховете ми. И всичките ми беззакония изличи.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Сърце чисто сътвори в мене, Боже, И дух постоянен обновявай вътре в мене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b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 51:2-10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Който крие престъпленията си няма да успее, А който ги изповяда и оставя ще намери милост.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Притчи 28:13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Жалостив и милостив е Господ, Дълготърпелив и многомилостив.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ще изобличава винаги, Нито ще държи гняв до века.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е постъпил с нас според греховете ни, Нито е въздал нам според беззаконието ни.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Защото колкото е високо небето от земята, Толкова голяма е милостта Му към ония, които Му се боят,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Колкото отстои изток от запад, Толкова е отдалечил от нас престъпленията ни.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Както баща жали чадата си, Така Господ жали ония, които Му се боят.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Защото Той познава нашия състав, Помни, че ние сме пръст.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Дните на човека са като трева; Като полски цвят, така цъфти.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Защото като преминава вятърът над него, и няма го, И мястото му го не познава вече.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 милостта на Господа е от века и до века върху ония, които Му се боят. И правдата Му върху внуците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ония, които пазят завета Му, И помнят заповедите Му, за да ги изпълняват.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 103:8-18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"Изличих като гъста мъгла престъпленията ти, И като облак греховете ти; Върни се при мене, защото Аз те изкупих."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Исая 44:22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Блажен оня, чието престъпление е простено, Чийто грях е покрит.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Блажен оня човек, комуто Господ не вменява беззаконие, И в чийто дух няма измама.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 32:1,2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Блажени чистите по сърце, защото те ще видят Бога.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Матей 5:8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девет от десет случая знанието за прощаващ греха Спасител би ги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подобрило и умствено и физически."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Свидетелства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към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църквата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Том 5, стр. 448 (5Т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448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Сигурността в Божието одобрение ще насърчи физическото здраве.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 у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крепва душата срещу съмнения,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смущения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прекомерна скръб, които толкова често изтощават жизнените сили и предизвикват нервни заболявания с най-изтощител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ен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мъчител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ен характер."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Ревю енд Хералд, 16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-ти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октомври 1883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г. (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 October 16, 1883)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Радостта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чистата съвест са по-добри от лекарствата и ще бъдат ефективно средство за възстановяване на здравето ви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Здравният реформатор, 1-ви юни, 18871г.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(The Health Reformer, June 1,1871)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Вие, които страдате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лошо здраве, има лек за вас. Ако обличаш голи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въвеждаш в дома си сиромаси без покрив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и даваш хляба си на гладния, „Тогава твоята светлина ще изгрее като зората, И здравето ти скоро ще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цъфне“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(Исая 58:7,8).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Правенето на добро е отлично лекарство за болести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Свидетелства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към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църквата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Том 2, стр. 29 (2Т 29)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Съ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вестта от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правилното действие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 най-доброто лекарство за болните тела и умове. Който е в мир с Бога, си е осигурил най-важното условие за здраве. Благословението на Господ е живот за приемащия.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Знаменията на времето, 15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-ти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юни 1882г. (ST June 15, 1882)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Влиянието на Божия Дух е най-доброто лекарство за болести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Цялото небе е здраве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колкото по-дълбоко се осъзнават небесните влияния, толкова по-сигурно ще бъде възстановяването на вярващия 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болен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b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Христоянско въздържание и Библейска хигиена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(CTBH 13)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Възвисяващото влияние на Божия Дух е най-доброто възстановително средство за болните</a:t>
            </a:r>
            <a:r>
              <a:rPr lang="bg-BG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."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Свидетелства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към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църквата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Том 1, стр. 556 (1Т 556)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260079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"Изличих като гъста мъгла престъпленията ти, И като облак греховете ти; Върни се при мене, защото Аз те изкупих."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Исая 44:22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3393193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"Изличих като гъста мъгла престъпленията ти, И като облак греховете ти; Върни се при мене, защото Аз те изкупих."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Исая 44:22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937146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"Изличих като гъста мъгла престъпленията ти, И като облак греховете ти; Върни се при мене, защото Аз те изкупих."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Исая 44:22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660992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05038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173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4949587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722345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703275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81108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Откривайки това съкровище и живеейки живот в служба на Бог и нашите ближни ще намерим истинското щастие, към което всеки се стреми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314077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90% от всички болести са на психическа и нервна оснвова</a:t>
            </a:r>
            <a:br>
              <a:rPr lang="bg-BG"/>
            </a:br>
            <a:br>
              <a:rPr lang="bg-BG"/>
            </a:br>
            <a:r>
              <a:rPr lang="bg-BG"/>
              <a:t>Има ли решение?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164293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74104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Откривайки това съкровище и живеейки живот в служба на Бог и нашите ближни ще намерим истинското щастие, към което всеки се стреми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825227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41281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76451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42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err="1"/>
              <a:t>Акроним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517468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853335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424532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54664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738191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01828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890086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07748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713164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911379-7E35-2C4A-A28B-9342147EE1DD}" type="slidenum">
              <a:rPr lang="en-US"/>
              <a:t>191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163073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919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2510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5708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5797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09703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4771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550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1770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04591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39578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8659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292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7699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1302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77420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15879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2452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127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1681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4633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6356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3801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45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790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6724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7055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874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96819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715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40002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5224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bg-BG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Кислородът захранва клетките ни и помага да се осигурят основните градивни елементи, от които телата ни се нуждаят, за да оцелеят. Нашите клетки комбинират кислород с азот и водород, за да произвеждат различни протеини, които изграждат нови клетки. Когато кислородът се комбинира с въглерод и водород, се получават въглехидрати, които осигуряват енергия на нашите тела, която е необходима, за да извършват функциите си и да живеят. </a:t>
            </a:r>
          </a:p>
          <a:p>
            <a:pPr marL="171450" indent="-171450">
              <a:buFontTx/>
              <a:buChar char="-"/>
            </a:pPr>
            <a:r>
              <a:rPr lang="bg-BG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Кислородът е необходим и за изграждане на заместващи клетки за нашите тела. Всеки ден около седемстотин милиарда клетки в телата ни се износват и трябва да бъдат заменени. Без кислород телата ни не могат да изграждат тези нови клетки. </a:t>
            </a:r>
          </a:p>
          <a:p>
            <a:pPr marL="171450" indent="-171450">
              <a:buFontTx/>
              <a:buChar char="-"/>
            </a:pPr>
            <a:r>
              <a:rPr lang="bg-BG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Кислородът също е особено важна част от нашата имунна система. Използва се за унищожаван на бактерии и захранва клетките, които изграждат защитните сили на нашето тяло срещу вируси и други нашественици.</a:t>
            </a:r>
          </a:p>
          <a:p>
            <a:pPr marL="171450" indent="-171450">
              <a:buFontTx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264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 </a:t>
            </a:r>
            <a:r>
              <a:rPr lang="bg-BG"/>
              <a:t>50-80% от фитопланктона, водорасли и др.</a:t>
            </a:r>
            <a:endParaRPr lang="en-US"/>
          </a:p>
          <a:p>
            <a:r>
              <a:rPr lang="en-US"/>
              <a:t>-70% </a:t>
            </a:r>
            <a:r>
              <a:rPr lang="bg-BG"/>
              <a:t>от площа на земята я заета от океани и морета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1852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26011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Всеки обича слънцето и хората и животните и цялата природа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459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98% през очите и 2% през кожата. Но тези 2% са изключително важни, защото чрез тях става приема на Витамин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D. </a:t>
            </a:r>
            <a:endParaRPr lang="en-US">
              <a:effectLst/>
            </a:endParaRP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Светлината навлиза през очите ни и следва два пътя, всеки от които има различен ефект: </a:t>
            </a:r>
            <a:endParaRPr lang="en-US">
              <a:effectLst/>
            </a:endParaRP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Визуалният път, който ни позволява да виждаме, е този, който отива до зрителната кора в мозъка. При слепите хора, този път може да бъде разрушен, но другият път продължава да функционира. </a:t>
            </a:r>
            <a:endParaRPr lang="en-US">
              <a:effectLst/>
            </a:endParaRPr>
          </a:p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Другият път преминава към хипоталамусната жлеза, изключително важна жлеза за разпределението на слънчевата светлина към останалата част на тялото ни.Тя превръща светлината в химически електрически импулси, които следват нервната система в тялото ни, достигат до всяка клетка, осигурявайки и енергия. Нашите клетки се нуждаят от хранителните вещества от храната и кислород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въздуха, но това, което възпламенява енергията в клетката, е светлината. Слънчевата светлина е запалителната свещ, която осигурява искрата в клетките да произвежда протеин, да се дели и поправя. Това е механизмът на слънчевата светлина в тялото.</a:t>
            </a:r>
            <a:endParaRPr lang="en-US">
              <a:effectLst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31653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2397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0372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66257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374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99043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247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8366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9857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8226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313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3454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Слънцето трябва винаги да се приема в умерени количества. Прекомерното излагане на слънчева светлина е основен рисков фактор за рак на кожата. Меланома е бързо разпространяващ се рак на кожата, който е фатален в 20% от случаите. Свързва се липсата на редовно, умерено излагане на слънце и многократно изгаряне на кожата.  Слънчевите изгаряния, трябва да се избягват, получавайки слънчевите лъчи в малки дози. Директното излагане на слънце между 10:00 и 17:00 през лятото, когато слънцето е най-силно, е абсолютно противопоказно!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5500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- Увеличава се риска от перде и нарушаване на зрението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1277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 </a:t>
            </a:r>
            <a:r>
              <a:rPr lang="bg-BG"/>
              <a:t>Увеличава риска от Меланома(Най-опасния рак на кожата) с 60%, особено при често излагане под 35 г. възраст</a:t>
            </a:r>
            <a:br>
              <a:rPr lang="bg-BG"/>
            </a:br>
            <a:r>
              <a:rPr lang="bg-BG"/>
              <a:t>- Само една сесия увеличава риска от Меланома с 20% и с 65% други видове рак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87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5609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Коринтяни 6:19,20</a:t>
            </a:r>
          </a:p>
          <a:p>
            <a:r>
              <a:rPr lang="bg-BG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 Или не знаете, че вашето тяло е храм на Светия Дух, който е във вас, когото имате от Бога? И вие не сте свои си,</a:t>
            </a:r>
          </a:p>
          <a:p>
            <a:r>
              <a:rPr lang="bg-BG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 защото сте били с цена купени; затова прославете Бога с телата си, [и с душите си, които са Божии].</a:t>
            </a:r>
          </a:p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115656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Общи принципи:</a:t>
            </a:r>
            <a:br>
              <a:rPr lang="bg-BG"/>
            </a:br>
            <a:r>
              <a:rPr lang="bg-BG"/>
              <a:t>- Необходимо е първо стречинг</a:t>
            </a:r>
            <a:br>
              <a:rPr lang="bg-BG"/>
            </a:br>
            <a:r>
              <a:rPr lang="bg-BG"/>
              <a:t>- Загрявка с леки упражнения и чак тогава  с тежки</a:t>
            </a:r>
            <a:br>
              <a:rPr lang="bg-BG"/>
            </a:br>
            <a:r>
              <a:rPr lang="bg-BG"/>
              <a:t>- Важно е упражненията да ни накарат да се задъжаваме и пулсът ни да се ускори</a:t>
            </a:r>
            <a:br>
              <a:rPr lang="bg-BG"/>
            </a:br>
            <a:r>
              <a:rPr lang="bg-BG"/>
              <a:t>- Скачане на трамплин, плуване, колоездене, упражнения със собственото ни тегло</a:t>
            </a:r>
            <a:br>
              <a:rPr lang="en-US"/>
            </a:br>
            <a:r>
              <a:rPr lang="en-US"/>
              <a:t>- </a:t>
            </a:r>
            <a:r>
              <a:rPr lang="bg-BG"/>
              <a:t>В началото винаги се правят за по-кратко време с по-малък интезитет и постепенно се увеличават</a:t>
            </a:r>
            <a:br>
              <a:rPr lang="bg-BG"/>
            </a:br>
            <a:r>
              <a:rPr lang="bg-BG"/>
              <a:t>- Най-доброто време е сутрин, и никога непосредствено след хранене</a:t>
            </a:r>
            <a:br>
              <a:rPr lang="bg-BG"/>
            </a:br>
            <a:r>
              <a:rPr lang="bg-BG"/>
              <a:t>- Най-доброто място е навън, на слънце сред природата на чист въздух</a:t>
            </a:r>
            <a:br>
              <a:rPr lang="bg-BG"/>
            </a:br>
            <a:r>
              <a:rPr lang="bg-BG"/>
              <a:t>- Препоръчват всеки ден или през ден.</a:t>
            </a:r>
            <a:br>
              <a:rPr lang="bg-BG"/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69661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48371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Когато нашият мозък не е хидратиран добре, започва главоболие, слаба концентрация и загуба на краткосрочната памет. По време на дехидратацията нивата на производство на енергия спадат, което води до прогресивно намаляване на възможността на концентрация.</a:t>
            </a:r>
            <a:br>
              <a:rPr lang="bg-BG"/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36409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Всичката кръв от стомаха, преминава първи през черния дроб. Една от функциите на черния дроб е да филтрира токсините в нея. Когато кръвта е по-гъста в следствие на дехидратация, се нарушава тази фукция.</a:t>
            </a:r>
            <a:endParaRPr lang="en-US"/>
          </a:p>
          <a:p>
            <a:r>
              <a:rPr lang="en-US"/>
              <a:t>- </a:t>
            </a:r>
            <a:r>
              <a:rPr lang="bg-BG"/>
              <a:t>Също дехидратацията води до свиване на жлъчните пътища в черния дроб, което води до образуване на жлъчни камъни.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7240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За да дишаме нормално, усвояваме кислорода и да отделяме въглеродния диоксид, нашите дробове трябва да се добре овлажнени.</a:t>
            </a:r>
            <a:br>
              <a:rPr lang="bg-BG"/>
            </a:br>
            <a:r>
              <a:rPr lang="bg-BG"/>
              <a:t>- Средно човек губи между 0,5 и 1л. вода на ден заради дишането</a:t>
            </a:r>
            <a:br>
              <a:rPr lang="bg-BG"/>
            </a:br>
            <a:r>
              <a:rPr lang="bg-BG"/>
              <a:t>- Когато тялото е дехидратирано, се опитва да предотврати загубата на вода чрез дишането и отделя Хистамин, който свива капилярите в дробовете, но по-този начин затруднява дишането.</a:t>
            </a:r>
            <a:br>
              <a:rPr lang="bg-BG"/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61292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Спомага за разтварянето на витамини, минерали и др. хранителни вещества</a:t>
            </a:r>
            <a:br>
              <a:rPr lang="bg-BG"/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0952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6314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/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9629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Смазва и смекчава движението им. Защитава гръбначният стълб и други чувствителни части.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81822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070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1317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1DE8C2-12A1-EF43-A100-435C0CA328F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06393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1.</a:t>
            </a:r>
            <a:r>
              <a:rPr lang="bg-BG"/>
              <a:t> Въведение – здравето едно от най-ценните неща, принципите, от които зависи нашето здраве</a:t>
            </a:r>
            <a:br>
              <a:rPr lang="bg-BG"/>
            </a:br>
            <a:r>
              <a:rPr lang="bg-BG"/>
              <a:t>1. Защо имаме нужда от храна?</a:t>
            </a:r>
            <a:br>
              <a:rPr lang="bg-BG"/>
            </a:br>
            <a:r>
              <a:rPr lang="bg-BG"/>
              <a:t>2. Как се случва процеса на храносмилане?</a:t>
            </a:r>
            <a:br>
              <a:rPr lang="bg-BG"/>
            </a:br>
            <a:r>
              <a:rPr lang="bg-BG"/>
              <a:t>3. Кои основни принципи на хранене трябва да спазваме?</a:t>
            </a:r>
            <a:br>
              <a:rPr lang="bg-BG"/>
            </a:br>
            <a:r>
              <a:rPr lang="bg-BG"/>
              <a:t>-   дълго и бавно дъвчене</a:t>
            </a:r>
          </a:p>
          <a:p>
            <a:pPr marL="171450" indent="-171450">
              <a:buFontTx/>
              <a:buChar char="-"/>
            </a:pPr>
            <a:r>
              <a:rPr lang="bg-BG"/>
              <a:t>не приемане на никакви храна между храненията</a:t>
            </a:r>
          </a:p>
          <a:p>
            <a:pPr marL="171450" indent="-171450">
              <a:buFontTx/>
              <a:buChar char="-"/>
            </a:pPr>
            <a:r>
              <a:rPr lang="bg-BG"/>
              <a:t>Най-добре две хранения на ден, най-голяма закуска и най-малко вечер</a:t>
            </a:r>
          </a:p>
          <a:p>
            <a:pPr marL="171450" indent="-171450">
              <a:buFontTx/>
              <a:buChar char="-"/>
            </a:pPr>
            <a:r>
              <a:rPr lang="bg-BG"/>
              <a:t>Никога не се смесват плодове и зеленчуци на едно хранене</a:t>
            </a:r>
          </a:p>
          <a:p>
            <a:pPr marL="171450" indent="-171450">
              <a:buFontTx/>
              <a:buChar char="-"/>
            </a:pPr>
            <a:r>
              <a:rPr lang="bg-BG"/>
              <a:t>Никога не се яде сладко в края за десерт, включително плодове</a:t>
            </a:r>
            <a:endParaRPr lang="en-US"/>
          </a:p>
          <a:p>
            <a:br>
              <a:rPr lang="bg-BG"/>
            </a:br>
            <a:r>
              <a:rPr lang="bg-BG"/>
              <a:t>4. Кои са основните хранителни вещества, от които организмът ни има нужда?</a:t>
            </a:r>
            <a:br>
              <a:rPr lang="bg-BG"/>
            </a:br>
            <a:r>
              <a:rPr lang="bg-BG"/>
              <a:t>5. Кои са храни са вредни и трябва напълно трябва да изключим от нашата диета?</a:t>
            </a:r>
            <a:br>
              <a:rPr lang="bg-BG"/>
            </a:br>
            <a:r>
              <a:rPr lang="bg-BG"/>
              <a:t>6. Защо животинските продукти са вредни?</a:t>
            </a:r>
          </a:p>
          <a:p>
            <a:r>
              <a:rPr lang="bg-BG"/>
              <a:t>7. Как изглежда една здравословна диета?</a:t>
            </a:r>
          </a:p>
          <a:p>
            <a:r>
              <a:rPr lang="bg-BG"/>
              <a:t>8. Влиянието на здравословната диета на нашият ум</a:t>
            </a:r>
            <a:br>
              <a:rPr lang="bg-BG"/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59650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1DE8C2-12A1-EF43-A100-435C0CA328F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372728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692476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28586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860850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/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1324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Функции на черния дроб:</a:t>
            </a:r>
            <a:br>
              <a:rPr lang="bg-BG"/>
            </a:br>
            <a:r>
              <a:rPr lang="bg-BG"/>
              <a:t>-  Произвежда жлъчен сок, който разгражда мазнините и премахва отпадните в-ва;</a:t>
            </a:r>
          </a:p>
          <a:p>
            <a:pPr marL="171450" indent="-171450">
              <a:buFontTx/>
              <a:buChar char="-"/>
            </a:pPr>
            <a:r>
              <a:rPr lang="bg-BG"/>
              <a:t>Произвежда определени протеини необходими за кръвната плазма;</a:t>
            </a:r>
          </a:p>
          <a:p>
            <a:pPr marL="171450" indent="-171450">
              <a:buFontTx/>
              <a:buChar char="-"/>
            </a:pPr>
            <a:r>
              <a:rPr lang="bg-BG"/>
              <a:t>Регулира нивата на амино-киселини;</a:t>
            </a:r>
          </a:p>
          <a:p>
            <a:pPr marL="171450" indent="-171450">
              <a:buFontTx/>
              <a:buChar char="-"/>
            </a:pPr>
            <a:r>
              <a:rPr lang="bg-BG"/>
              <a:t>Преобразува отровния амоняк в урея, която се изхвърля с урината;</a:t>
            </a:r>
          </a:p>
          <a:p>
            <a:pPr marL="171450" indent="-171450">
              <a:buFontTx/>
              <a:buChar char="-"/>
            </a:pPr>
            <a:r>
              <a:rPr lang="bg-BG"/>
              <a:t>Пречиства кръвта от токсични в-ва и бактерии;</a:t>
            </a:r>
          </a:p>
          <a:p>
            <a:pPr marL="171450" indent="-171450">
              <a:buFontTx/>
              <a:buChar char="-"/>
            </a:pPr>
            <a:r>
              <a:rPr lang="bg-BG"/>
              <a:t>Преобразува глюкозата в повече в гликоген, който се се съхранява и др.</a:t>
            </a:r>
          </a:p>
          <a:p>
            <a:pPr marL="171450" indent="-171450">
              <a:buFontTx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869983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51EA5-BBB8-4EF5-BDB0-8A37C6DD4FA0}" type="slidenum">
              <a:rPr lang="en-US" smtClean="0">
                <a:solidFill>
                  <a:prstClr val="black"/>
                </a:solidFill>
              </a:rPr>
              <a:pPr/>
              <a:t>100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74780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98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3867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/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25938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59120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44609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Артериалната плака съдържа:</a:t>
            </a:r>
            <a:br>
              <a:rPr lang="bg-BG"/>
            </a:br>
            <a:r>
              <a:rPr lang="bg-BG"/>
              <a:t>- мазни субстанции;</a:t>
            </a:r>
            <a:br>
              <a:rPr lang="bg-BG"/>
            </a:br>
            <a:r>
              <a:rPr lang="bg-BG"/>
              <a:t>- холестерол;</a:t>
            </a:r>
            <a:endParaRPr lang="en-US"/>
          </a:p>
          <a:p>
            <a:pPr marL="171450" indent="-171450">
              <a:buFontTx/>
              <a:buChar char="-"/>
            </a:pPr>
            <a:r>
              <a:rPr lang="bg-BG"/>
              <a:t>клетъчни отпадни продукти</a:t>
            </a:r>
            <a:r>
              <a:rPr lang="en-US"/>
              <a:t>;</a:t>
            </a:r>
          </a:p>
          <a:p>
            <a:pPr marL="171450" indent="-171450">
              <a:buFontTx/>
              <a:buChar char="-"/>
            </a:pPr>
            <a:r>
              <a:rPr lang="bg-BG"/>
              <a:t>калций;</a:t>
            </a:r>
          </a:p>
          <a:p>
            <a:pPr marL="171450" indent="-171450">
              <a:buFontTx/>
              <a:buChar char="-"/>
            </a:pPr>
            <a:r>
              <a:rPr lang="bg-BG"/>
              <a:t>Фибрин</a:t>
            </a:r>
            <a:br>
              <a:rPr lang="en-US"/>
            </a:br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1680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/>
            </a:br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020598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/>
            </a:br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66820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Артериалната плака съдържа:</a:t>
            </a:r>
            <a:br>
              <a:rPr lang="bg-BG"/>
            </a:br>
            <a:r>
              <a:rPr lang="bg-BG"/>
              <a:t>- мазни субстанции;</a:t>
            </a:r>
            <a:br>
              <a:rPr lang="bg-BG"/>
            </a:br>
            <a:r>
              <a:rPr lang="bg-BG"/>
              <a:t>- холестерол;</a:t>
            </a:r>
          </a:p>
          <a:p>
            <a:pPr marL="171450" indent="-171450">
              <a:buFontTx/>
              <a:buChar char="-"/>
            </a:pPr>
            <a:r>
              <a:rPr lang="bg-BG"/>
              <a:t>клетъчни отпадни продукти;</a:t>
            </a:r>
          </a:p>
          <a:p>
            <a:pPr marL="171450" indent="-171450">
              <a:buFontTx/>
              <a:buChar char="-"/>
            </a:pPr>
            <a:r>
              <a:rPr lang="bg-BG"/>
              <a:t>калций;</a:t>
            </a:r>
          </a:p>
          <a:p>
            <a:pPr marL="171450" indent="-171450">
              <a:buFontTx/>
              <a:buChar char="-"/>
            </a:pPr>
            <a:r>
              <a:rPr lang="bg-BG"/>
              <a:t>Фибрин</a:t>
            </a:r>
            <a:br>
              <a:rPr lang="en-US"/>
            </a:br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517477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12-пъти по-ниска в Китай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445158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82 пъти по-високо ниво в САЩ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61922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388 пъти по-висок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141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bg-BG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7B86C4-7141-384D-AF9D-2364F6A02781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769619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388 пъти по-висок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33330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Др Кембъл,</a:t>
            </a:r>
            <a:br>
              <a:rPr lang="bg-BG"/>
            </a:br>
            <a:r>
              <a:rPr lang="bg-BG"/>
              <a:t>Експеримент с мишки. Едните ги хранят с 5% протеин казеин, другите с 20%</a:t>
            </a:r>
            <a:br>
              <a:rPr lang="bg-BG"/>
            </a:br>
            <a:r>
              <a:rPr lang="bg-BG"/>
              <a:t>Рак на черния дроб расте, заедно с протеина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05546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Триметиламин (</a:t>
            </a:r>
            <a:r>
              <a:rPr lang="en-US"/>
              <a:t>TMA) </a:t>
            </a:r>
            <a:r>
              <a:rPr lang="bg-BG"/>
              <a:t>е метаболит, произвеждан от чревните бактерии след поглъщане на холин и карнитин, които са в изобилие в месото, рибата, млечните продукти и яйчните жълтъци. Специфичните бактерии, способни да произвеждат ТМА, отсъстват в микробиома (популация от чревни бактерии) при хората на растителна диета. ТМА се превръща в ТМАО (триметиламин </a:t>
            </a:r>
            <a:r>
              <a:rPr lang="en-US"/>
              <a:t>N – </a:t>
            </a:r>
            <a:r>
              <a:rPr lang="bg-BG"/>
              <a:t>оксид) от черния дроб. </a:t>
            </a:r>
            <a:r>
              <a:rPr lang="en-US"/>
              <a:t>TMAO </a:t>
            </a:r>
            <a:r>
              <a:rPr lang="bg-BG"/>
              <a:t>се свързва с вътрешни възпаления, повишено съсирване на кръвта и атеросклероза. Допринася за развитието и нестабилността на холестеролните плаки в артериите, което повишава риска от инфаркт и инсулт.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483920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AGEs са вредни съединения, които се образуват при реакция между протеини, захари и мазнини в клетките. Двата най-разпространени AGEs, хетероциклични амини (HCA) и полициклични ароматни въглеводороди (PAHs), се намират почти само в храни, богати на животински протеини, особено, ако се готвят при висока температура и продължително време в суха среда, като например печене на скара, във фурна и пържене. AGEs са прооксиданти и провъзпалителни и са свързани с диабета, съдовите и бъбречните заболявания. AGE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също могат да повлияят на ДНК и да увеличат риска от развитие на рак. Допринасят също за преждевременното остаряване на кожата.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3735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/>
              <a:t>Може да доведе до увреждане на ДНК поради производството на свободен радикал, наречен хидроксил, и води до окисление на „лошия“ холестерол (</a:t>
            </a:r>
            <a:r>
              <a:rPr lang="en-US"/>
              <a:t>LDL), </a:t>
            </a:r>
            <a:r>
              <a:rPr lang="bg-BG"/>
              <a:t>което, от своя страна, уврежда кръвоносните съдове. Не е открита такава връзка с не-хем желязото от растителни източници. (премахнат текст)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80318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Може да доведе до увреждане на ДНК поради производството на свободен радикал, наречен хидроксил, и води до окисление на „лошия“ холестерол (</a:t>
            </a:r>
            <a:r>
              <a:rPr lang="en-US"/>
              <a:t>LDL), </a:t>
            </a:r>
            <a:r>
              <a:rPr lang="bg-BG"/>
              <a:t>което, от своя страна, уврежда кръвоносните съдове. Не е открита такава връзка с не-хем желязото от растителни източници. (премахнат текст)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71004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През 1988г. е открито, че произвеждат газът АЗОТЕН ОКСИД:</a:t>
            </a:r>
            <a:br>
              <a:rPr lang="bg-BG"/>
            </a:br>
            <a:r>
              <a:rPr lang="bg-BG"/>
              <a:t>- Подържа кръвта течаща плавно, без да се сгъстява;</a:t>
            </a:r>
          </a:p>
          <a:p>
            <a:pPr marL="171450" indent="-171450">
              <a:buFontTx/>
              <a:buChar char="-"/>
            </a:pPr>
            <a:r>
              <a:rPr lang="bg-BG"/>
              <a:t>Помага и за разширяването на кръвоносните съдове при физическа активност;</a:t>
            </a:r>
          </a:p>
          <a:p>
            <a:pPr marL="171450" indent="-171450">
              <a:buFontTx/>
              <a:buChar char="-"/>
            </a:pPr>
            <a:r>
              <a:rPr lang="bg-BG"/>
              <a:t>Пречи на образуването на плака;</a:t>
            </a:r>
          </a:p>
          <a:p>
            <a:pPr marL="171450" indent="-171450">
              <a:buFontTx/>
              <a:buChar char="-"/>
            </a:pPr>
            <a:r>
              <a:rPr lang="bg-BG"/>
              <a:t>Елиминират възпаленията, съпътстващи формирането на плака.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00534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хора, които консумират храни с високо съдържание на мазнини, високо съдържание на животински протеини и ниско съдържание на фибри, има вероятност от много по-малко разнообразие на бактериални видове в микробиома на червата. Това може да доведе до синдром, наречен „пропускливи черва“, при който токсините от дебелото черво могат да проникват в кръвния поток. Смята се, че този механизъм е отговорен за основното възпаление, свързано с много съвременни хронични заболявания, включително рак, сърдечносъдови и автоимунни.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51802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Животинските продукти чувствително затрудняват храносмилането. От една страна, заради липсата на фибри, от друга, заради естеството на протеините и наситените мазнини в тях. Те могат да престоят в стомаха 6 – 10 часа, а пълният процес на храносмилането, завършващ с изхвърлянето на отпадните вещества под формата на фекалии, в повечето случаи отнема между 48 – 96 часа. Докато, сравнени с растителните продукти, при тях престоят в стомаха в повечето случаи е 2 – 4 часа и до момента на изхвърляне на отпадъчните вещества е 12 – 24 часа. </a:t>
            </a:r>
            <a:b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Дългото и трудно храносмилане на животинските продукти има доста негативни последици. Води до натрупване на токсини в тялото, развитие на гнилостни бактерии, които убиват полезните бактерии и причиняват възпаление на червата, предизвиква постоянна тежест и повишена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(заменена дума) 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киселинност в стомаха, която води до рефлукс, язви и гастрит, хронична умора и различни възпалителни заболявания в тялото.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306106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 голям проблем е съдържание на молекули захар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Neu5Gc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червеното месо.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Тази захар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естествено, не се произвежда в човешкото тяло; и когато попадне в него чрез храната, имунната система я разпознава като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чуждо вещество, 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което 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предизвиква 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имунна реакция</a:t>
            </a:r>
            <a:r>
              <a:rPr lang="bg-BG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bg-BG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 често и бактериална инфекция, и ракови новообразувания. При хищниците тази захар се произвежда у тях самите и те нямат проблем, когато я консумират чрез месо.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DE8C2-12A1-EF43-A100-435C0CA328FC}" type="slidenum">
              <a:rPr lang="en-US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37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6F3FD-B71E-BE4D-8F2E-F95CF22D7C9E}" type="datetimeFigureOut"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ADBE-DA81-D84F-9407-2DCFAF3BB9F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35611"/>
      </p:ext>
    </p:extLst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6F3FD-B71E-BE4D-8F2E-F95CF22D7C9E}" type="datetimeFigureOut"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ADBE-DA81-D84F-9407-2DCFAF3BB9F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394775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6F3FD-B71E-BE4D-8F2E-F95CF22D7C9E}" type="datetimeFigureOut"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ADBE-DA81-D84F-9407-2DCFAF3BB9F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851657"/>
      </p:ext>
    </p:extLst>
  </p:cSld>
  <p:clrMapOvr>
    <a:masterClrMapping/>
  </p:clrMapOvr>
  <p:transition spd="slow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57C3C2-01E9-8749-BF18-5DC043BCC6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7766EE8-E74B-394B-A760-6686EA030B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B2E3F7-D4BC-6E4D-9369-9D334F14B5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F77327-1607-BC4B-9A86-23096C69B1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9724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547D87B-5B5C-D34D-8D2C-5CD54BDC64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11A952-4AEC-2B45-B515-8650D3AC1D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07A43B6-6BB5-B545-B158-B0BFBB357F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DFA770-FD39-7E47-AF74-7B86771477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0569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D056A87-BAEA-0642-B451-CD97E769EC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654038-EBEB-3A41-83E7-906046FCC7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740A4CF-EAE7-F342-B476-861149276B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9646B6-3F58-AC47-9C9E-84C84BCE91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852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1E2E67-F220-7D4C-A2DF-598D9A9F83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21CB09-8D29-684D-9020-9323621C0F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13FF5D-7E02-9A47-8CD0-EB14E86C7E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08206D-B24A-0F42-9B9C-A1FD901C42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416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4064762-517A-7F42-8875-C6F9D36B5B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AAB78B4-D797-9A49-94BB-26AB59547A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67F57BF-DCA5-9F43-97D6-3BD2FAE578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8D0BC2-743E-3245-806F-5608571A3E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3701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933698D-A6D8-8245-97CB-5B3FF58410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324A561-5512-084A-8A98-8389E48D50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B2FC107-A370-454B-9D96-19F94292C3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A3BFA-857A-954C-B2F6-19ECD0297C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5983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52883A5-9A0A-FA47-A56F-BC7F6BA52D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D16C80C-6122-4849-94E9-2C9D6DAF9A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D5972B3-173F-6042-8A4F-B01B68B787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C5CBCA-36F0-2146-8BE0-BA4343BA55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36035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ABFEAE-E695-A14B-BCE3-1D21A47D1A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6A707F-500B-BB46-A201-9C56BFE899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CBC595-DBAF-5C44-AE65-D8AF710058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094B86-3697-2440-9395-CCE068E6DF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4101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6F3FD-B71E-BE4D-8F2E-F95CF22D7C9E}" type="datetimeFigureOut"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ADBE-DA81-D84F-9407-2DCFAF3BB9F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296515"/>
      </p:ext>
    </p:extLst>
  </p:cSld>
  <p:clrMapOvr>
    <a:masterClrMapping/>
  </p:clrMapOvr>
  <p:transition spd="slow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C479C9-790B-0E4B-BF96-9B1DA22CDE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41A319-C7E4-F846-90ED-F89F7FCE75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785D78-B0F7-2A47-AADC-9A9DDBFE11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357B3C-4386-384E-BF97-EE3E9FC6CB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5594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FA8D5B2-6BA2-604B-BE01-E687B5F4E9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CCEC841-7E0B-1243-9B57-8FD96BE8E6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0C5EB1-0B9B-5045-BC16-630790A354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8F3295-C28F-A145-AEE4-D30757AABB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83247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0180F40-5188-614F-B164-E9644BAECE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861695-B23F-3C40-89FA-D02A216B77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48302B6-149D-9E4B-884C-9416CB5365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117F9-3B13-394E-B1D4-2E22DE7B59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04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6F3FD-B71E-BE4D-8F2E-F95CF22D7C9E}" type="datetimeFigureOut"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ADBE-DA81-D84F-9407-2DCFAF3BB9F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40523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6F3FD-B71E-BE4D-8F2E-F95CF22D7C9E}" type="datetimeFigureOut">
              <a:t>3/23/26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ADBE-DA81-D84F-9407-2DCFAF3BB9F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91630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6F3FD-B71E-BE4D-8F2E-F95CF22D7C9E}" type="datetimeFigureOut">
              <a:t>3/23/26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ADBE-DA81-D84F-9407-2DCFAF3BB9F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367081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6F3FD-B71E-BE4D-8F2E-F95CF22D7C9E}" type="datetimeFigureOut">
              <a:t>3/23/26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ADBE-DA81-D84F-9407-2DCFAF3BB9F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156956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6F3FD-B71E-BE4D-8F2E-F95CF22D7C9E}" type="datetimeFigureOut">
              <a:t>3/23/26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ADBE-DA81-D84F-9407-2DCFAF3BB9F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801960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6F3FD-B71E-BE4D-8F2E-F95CF22D7C9E}" type="datetimeFigureOut">
              <a:t>3/23/26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ADBE-DA81-D84F-9407-2DCFAF3BB9F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22942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6F3FD-B71E-BE4D-8F2E-F95CF22D7C9E}" type="datetimeFigureOut">
              <a:t>3/23/26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ADBE-DA81-D84F-9407-2DCFAF3BB9F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25583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6F3FD-B71E-BE4D-8F2E-F95CF22D7C9E}" type="datetimeFigureOut"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6ADBE-DA81-D84F-9407-2DCFAF3BB9F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57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48D5CEA-16A3-0E41-91C6-A7EA37D20C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8AA625B-FD68-8C42-BD8A-1CFA5E4DB6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575B5AF-AF5A-A14A-9FCD-79FF34CE152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CC1AC-7488-2748-B159-6F3BEE5D7FB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E843328-9931-A846-B9FC-1B29C6C0708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4B16DEB-A6AB-E347-8374-A11A472DCF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87415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5.jpg"/><Relationship Id="rId7" Type="http://schemas.openxmlformats.org/officeDocument/2006/relationships/image" Target="../media/image76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png"/><Relationship Id="rId9" Type="http://schemas.openxmlformats.org/officeDocument/2006/relationships/image" Target="../media/image78.jpe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84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86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Relationship Id="rId9" Type="http://schemas.openxmlformats.org/officeDocument/2006/relationships/image" Target="../media/image10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jpg"/><Relationship Id="rId4" Type="http://schemas.openxmlformats.org/officeDocument/2006/relationships/image" Target="../media/image117.jp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1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jpg"/><Relationship Id="rId5" Type="http://schemas.openxmlformats.org/officeDocument/2006/relationships/image" Target="../media/image124.jpg"/><Relationship Id="rId4" Type="http://schemas.openxmlformats.org/officeDocument/2006/relationships/image" Target="../media/image123.jpe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6.jpe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g"/><Relationship Id="rId3" Type="http://schemas.openxmlformats.org/officeDocument/2006/relationships/image" Target="../media/image5.jpg"/><Relationship Id="rId7" Type="http://schemas.openxmlformats.org/officeDocument/2006/relationships/image" Target="../media/image18.jpg"/><Relationship Id="rId12" Type="http://schemas.openxmlformats.org/officeDocument/2006/relationships/image" Target="../media/image23.jp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5" Type="http://schemas.openxmlformats.org/officeDocument/2006/relationships/image" Target="../media/image16.jpg"/><Relationship Id="rId10" Type="http://schemas.openxmlformats.org/officeDocument/2006/relationships/image" Target="../media/image21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Relationship Id="rId14" Type="http://schemas.openxmlformats.org/officeDocument/2006/relationships/image" Target="../media/image25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6.jpeg"/></Relationships>
</file>

<file path=ppt/slides/_rels/slide1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6.jpeg"/></Relationships>
</file>

<file path=ppt/slides/_rels/slide1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g"/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g"/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12" Type="http://schemas.openxmlformats.org/officeDocument/2006/relationships/image" Target="../media/image2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11" Type="http://schemas.openxmlformats.org/officeDocument/2006/relationships/image" Target="../media/image23.jpg"/><Relationship Id="rId5" Type="http://schemas.openxmlformats.org/officeDocument/2006/relationships/image" Target="../media/image17.jpg"/><Relationship Id="rId10" Type="http://schemas.openxmlformats.org/officeDocument/2006/relationships/image" Target="../media/image22.jpg"/><Relationship Id="rId4" Type="http://schemas.openxmlformats.org/officeDocument/2006/relationships/image" Target="../media/image16.jpg"/><Relationship Id="rId9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13" Type="http://schemas.openxmlformats.org/officeDocument/2006/relationships/image" Target="../media/image23.jpg"/><Relationship Id="rId3" Type="http://schemas.openxmlformats.org/officeDocument/2006/relationships/image" Target="../media/image5.jpg"/><Relationship Id="rId7" Type="http://schemas.openxmlformats.org/officeDocument/2006/relationships/image" Target="../media/image17.jpg"/><Relationship Id="rId12" Type="http://schemas.openxmlformats.org/officeDocument/2006/relationships/image" Target="../media/image2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5" Type="http://schemas.openxmlformats.org/officeDocument/2006/relationships/image" Target="../media/image15.jpg"/><Relationship Id="rId15" Type="http://schemas.openxmlformats.org/officeDocument/2006/relationships/image" Target="../media/image25.jpeg"/><Relationship Id="rId10" Type="http://schemas.openxmlformats.org/officeDocument/2006/relationships/image" Target="../media/image20.jpg"/><Relationship Id="rId4" Type="http://schemas.openxmlformats.org/officeDocument/2006/relationships/image" Target="../media/image6.jpeg"/><Relationship Id="rId9" Type="http://schemas.openxmlformats.org/officeDocument/2006/relationships/image" Target="../media/image19.jpg"/><Relationship Id="rId14" Type="http://schemas.openxmlformats.org/officeDocument/2006/relationships/image" Target="../media/image24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13" Type="http://schemas.openxmlformats.org/officeDocument/2006/relationships/image" Target="../media/image23.jpg"/><Relationship Id="rId3" Type="http://schemas.openxmlformats.org/officeDocument/2006/relationships/image" Target="../media/image5.jpg"/><Relationship Id="rId7" Type="http://schemas.openxmlformats.org/officeDocument/2006/relationships/image" Target="../media/image17.jpg"/><Relationship Id="rId12" Type="http://schemas.openxmlformats.org/officeDocument/2006/relationships/image" Target="../media/image22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5" Type="http://schemas.openxmlformats.org/officeDocument/2006/relationships/image" Target="../media/image15.jpg"/><Relationship Id="rId15" Type="http://schemas.openxmlformats.org/officeDocument/2006/relationships/image" Target="../media/image25.jpeg"/><Relationship Id="rId10" Type="http://schemas.openxmlformats.org/officeDocument/2006/relationships/image" Target="../media/image20.jpg"/><Relationship Id="rId4" Type="http://schemas.openxmlformats.org/officeDocument/2006/relationships/image" Target="../media/image6.jpeg"/><Relationship Id="rId9" Type="http://schemas.openxmlformats.org/officeDocument/2006/relationships/image" Target="../media/image19.jpg"/><Relationship Id="rId14" Type="http://schemas.openxmlformats.org/officeDocument/2006/relationships/image" Target="../media/image24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6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6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6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g"/><Relationship Id="rId4" Type="http://schemas.openxmlformats.org/officeDocument/2006/relationships/image" Target="../media/image6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g"/><Relationship Id="rId4" Type="http://schemas.openxmlformats.org/officeDocument/2006/relationships/image" Target="../media/image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6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6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g"/><Relationship Id="rId4" Type="http://schemas.openxmlformats.org/officeDocument/2006/relationships/image" Target="../media/image6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g"/><Relationship Id="rId4" Type="http://schemas.openxmlformats.org/officeDocument/2006/relationships/image" Target="../media/image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image" Target="../media/image6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6.jpeg"/><Relationship Id="rId7" Type="http://schemas.microsoft.com/office/2007/relationships/hdphoto" Target="../media/hdphoto3.wd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microsoft.com/office/2007/relationships/hdphoto" Target="../media/hdphoto2.wdp"/><Relationship Id="rId4" Type="http://schemas.openxmlformats.org/officeDocument/2006/relationships/image" Target="../media/image53.pn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8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g"/><Relationship Id="rId3" Type="http://schemas.openxmlformats.org/officeDocument/2006/relationships/image" Target="../media/image5.jpg"/><Relationship Id="rId7" Type="http://schemas.openxmlformats.org/officeDocument/2006/relationships/image" Target="../media/image18.jpg"/><Relationship Id="rId12" Type="http://schemas.openxmlformats.org/officeDocument/2006/relationships/image" Target="../media/image23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5" Type="http://schemas.openxmlformats.org/officeDocument/2006/relationships/image" Target="../media/image16.jpg"/><Relationship Id="rId10" Type="http://schemas.openxmlformats.org/officeDocument/2006/relationships/image" Target="../media/image21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Relationship Id="rId14" Type="http://schemas.openxmlformats.org/officeDocument/2006/relationships/image" Target="../media/image25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g"/><Relationship Id="rId3" Type="http://schemas.openxmlformats.org/officeDocument/2006/relationships/image" Target="../media/image5.jpg"/><Relationship Id="rId7" Type="http://schemas.openxmlformats.org/officeDocument/2006/relationships/image" Target="../media/image18.jpg"/><Relationship Id="rId12" Type="http://schemas.openxmlformats.org/officeDocument/2006/relationships/image" Target="../media/image23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5" Type="http://schemas.openxmlformats.org/officeDocument/2006/relationships/image" Target="../media/image16.jpg"/><Relationship Id="rId10" Type="http://schemas.openxmlformats.org/officeDocument/2006/relationships/image" Target="../media/image21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Relationship Id="rId14" Type="http://schemas.openxmlformats.org/officeDocument/2006/relationships/image" Target="../media/image25.jpe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68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1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E8271E0-6B96-C941-964B-65FA0C23F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CC3F3A-62DF-6345-B341-4D805CBC15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46" t="3645" r="11509" b="75294"/>
          <a:stretch/>
        </p:blipFill>
        <p:spPr>
          <a:xfrm>
            <a:off x="911528" y="1741609"/>
            <a:ext cx="10368941" cy="3374781"/>
          </a:xfrm>
          <a:prstGeom prst="rect">
            <a:avLst/>
          </a:prstGeom>
          <a:effectLst>
            <a:softEdge rad="419100"/>
          </a:effectLst>
        </p:spPr>
      </p:pic>
    </p:spTree>
    <p:extLst>
      <p:ext uri="{BB962C8B-B14F-4D97-AF65-F5344CB8AC3E}">
        <p14:creationId xmlns:p14="http://schemas.microsoft.com/office/powerpoint/2010/main" val="2671789268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167D6AF-D463-8D42-87F6-0219CBD70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D494F9-7FBF-074F-AEFA-EE798AE6C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9313" y="0"/>
            <a:ext cx="5190896" cy="5020338"/>
          </a:xfrm>
          <a:prstGeom prst="rect">
            <a:avLst/>
          </a:prstGeom>
          <a:effectLst>
            <a:softEdge rad="6731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5A886F9-EFC3-A54E-99CA-642262DF45AD}"/>
              </a:ext>
            </a:extLst>
          </p:cNvPr>
          <p:cNvSpPr txBox="1"/>
          <p:nvPr/>
        </p:nvSpPr>
        <p:spPr>
          <a:xfrm>
            <a:off x="7829586" y="5292838"/>
            <a:ext cx="410638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д-р Бен Карсън</a:t>
            </a:r>
            <a:br>
              <a:rPr lang="bg-BG" sz="3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g-BG" sz="3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Неврохирург </a:t>
            </a:r>
            <a:br>
              <a:rPr lang="bg-BG" sz="25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6203C9-1C5B-3A4C-85E2-873E6145AC12}"/>
              </a:ext>
            </a:extLst>
          </p:cNvPr>
          <p:cNvSpPr txBox="1"/>
          <p:nvPr/>
        </p:nvSpPr>
        <p:spPr>
          <a:xfrm>
            <a:off x="327154" y="151179"/>
            <a:ext cx="784555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5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„Като стажант-лекар в болница „Джон Хопкинс“</a:t>
            </a:r>
            <a:r>
              <a:rPr lang="en-US" sz="35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</a:t>
            </a:r>
            <a:r>
              <a:rPr lang="bg-BG" sz="35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бях силно впечатлен от социалното положение на пациентите, които срещах в отделенията. Това бяха държавници, аристократи и собственици на големи корпорации. Повечето от тях страдаха от ужасни болести и на драго сърце биха разменили всяка титла и всеки цент</a:t>
            </a:r>
            <a:r>
              <a:rPr lang="en-US" sz="35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</a:t>
            </a:r>
            <a:r>
              <a:rPr lang="bg-BG" sz="35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br>
              <a:rPr lang="bg-BG" sz="35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чистия здравен картон. Подобна реалност те кара да преосмислиш кои са наистина важните неща.“</a:t>
            </a:r>
            <a:endParaRPr lang="en-US" sz="35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7117613"/>
      </p:ext>
    </p:extLst>
  </p:cSld>
  <p:clrMapOvr>
    <a:masterClrMapping/>
  </p:clrMapOvr>
  <p:transition spd="slow">
    <p:wipe dir="r"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4D2901F-27F7-2945-9B6D-63B3343BD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7" name="Picture 3" descr="C:\Users\zaraevo\Desktop\bible_PNG4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brightnessContrast bright="-3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14"/>
          <a:stretch/>
        </p:blipFill>
        <p:spPr bwMode="auto">
          <a:xfrm>
            <a:off x="2743200" y="5486400"/>
            <a:ext cx="6477000" cy="16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469586" y="896439"/>
            <a:ext cx="8775698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g-BG" sz="4500" u="sng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Псалм 139:14</a:t>
            </a:r>
            <a:endParaRPr lang="en-US" sz="4500" u="sng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lvl="0" algn="ctr"/>
            <a:endParaRPr lang="en-US" sz="1000" dirty="0">
              <a:solidFill>
                <a:prstClr val="white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lvl="0" algn="ctr"/>
            <a:r>
              <a:rPr lang="bg-BG" sz="4500" dirty="0">
                <a:solidFill>
                  <a:prstClr val="white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„Ще Те славя, защото съм страшно и чудно направен, удивителни са делата Ти и душата ми много добре знае това.“</a:t>
            </a:r>
          </a:p>
        </p:txBody>
      </p:sp>
      <p:pic>
        <p:nvPicPr>
          <p:cNvPr id="9" name="Picture 3" descr="C:\Users\zaraevo\Desktop\bible_PNG43.png">
            <a:extLst>
              <a:ext uri="{FF2B5EF4-FFF2-40B4-BE49-F238E27FC236}">
                <a16:creationId xmlns:a16="http://schemas.microsoft.com/office/drawing/2014/main" id="{24E025BB-4F1E-2D4F-9D16-34405A69AA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brightnessContrast bright="-3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14"/>
          <a:stretch/>
        </p:blipFill>
        <p:spPr bwMode="auto">
          <a:xfrm>
            <a:off x="2857500" y="5501586"/>
            <a:ext cx="6477000" cy="16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379330"/>
      </p:ext>
    </p:extLst>
  </p:cSld>
  <p:clrMapOvr>
    <a:masterClrMapping/>
  </p:clrMapOvr>
  <p:transition spd="slow">
    <p:wipe dir="r"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0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КОИ СА ОСНОВНИТЕ ПРИНЦИПИ НА ХРАНЕНЕ, КОИТО ТРЯБВА ДА СПАЗВАМЕ?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1E75CB-64CF-854B-BF19-E1B97C9CD987}"/>
              </a:ext>
            </a:extLst>
          </p:cNvPr>
          <p:cNvSpPr txBox="1"/>
          <p:nvPr/>
        </p:nvSpPr>
        <p:spPr>
          <a:xfrm>
            <a:off x="790759" y="986024"/>
            <a:ext cx="956658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2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Дълго и бавно дъвчене;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1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Не приемане на никаква храна и сокове между храненията;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1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Най-добре е да има две хранения на ден, най-обилна закуска и най-малко вечер;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1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Никога не се смесват плодове и зеленчуци на едно хранене;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1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Никога да не се яде сладко в края за десерт, включително плодове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243502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134814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КОИ СА ОСНОВНИТЕ ХРАНИТЕЛНИ ВЕЩЕСТВА, ОТ КОИТО ОРГАНИЗМЪТ НИ ИМА НУЖДА?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9EDA67-229E-4242-AFF2-116DEEA1B1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9827" b="81395" l="20560" r="74025"/>
                    </a14:imgEffect>
                  </a14:imgLayer>
                </a14:imgProps>
              </a:ext>
            </a:extLst>
          </a:blip>
          <a:srcRect l="13877" t="12131" r="19292" b="10909"/>
          <a:stretch/>
        </p:blipFill>
        <p:spPr>
          <a:xfrm>
            <a:off x="2655276" y="2119962"/>
            <a:ext cx="6365632" cy="4114800"/>
          </a:xfrm>
          <a:prstGeom prst="rect">
            <a:avLst/>
          </a:prstGeom>
          <a:effectLst>
            <a:softEdge rad="0"/>
          </a:effectLst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6CEC6923-88F7-9447-9893-9C6A470E83BC}"/>
              </a:ext>
            </a:extLst>
          </p:cNvPr>
          <p:cNvSpPr/>
          <p:nvPr/>
        </p:nvSpPr>
        <p:spPr>
          <a:xfrm>
            <a:off x="3481471" y="1622330"/>
            <a:ext cx="2286000" cy="138107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FBFB610-EB5E-E84D-B72E-A5AA89083655}"/>
              </a:ext>
            </a:extLst>
          </p:cNvPr>
          <p:cNvSpPr/>
          <p:nvPr/>
        </p:nvSpPr>
        <p:spPr>
          <a:xfrm>
            <a:off x="1757273" y="3414158"/>
            <a:ext cx="2286000" cy="1381071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A995A02-8677-0343-B93D-A632370757CC}"/>
              </a:ext>
            </a:extLst>
          </p:cNvPr>
          <p:cNvSpPr/>
          <p:nvPr/>
        </p:nvSpPr>
        <p:spPr>
          <a:xfrm>
            <a:off x="2983524" y="5267911"/>
            <a:ext cx="2286000" cy="138107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D8FED9C-CCD5-934D-9E50-F2D93C2BB027}"/>
              </a:ext>
            </a:extLst>
          </p:cNvPr>
          <p:cNvSpPr/>
          <p:nvPr/>
        </p:nvSpPr>
        <p:spPr>
          <a:xfrm>
            <a:off x="6556384" y="1603690"/>
            <a:ext cx="2286000" cy="138107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1B688D2-F8C6-014E-8912-97E0A3225EF1}"/>
              </a:ext>
            </a:extLst>
          </p:cNvPr>
          <p:cNvSpPr/>
          <p:nvPr/>
        </p:nvSpPr>
        <p:spPr>
          <a:xfrm>
            <a:off x="7876342" y="3393404"/>
            <a:ext cx="2286000" cy="138107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CDD7815-653A-0B4D-A40F-227B211EFEC5}"/>
              </a:ext>
            </a:extLst>
          </p:cNvPr>
          <p:cNvSpPr/>
          <p:nvPr/>
        </p:nvSpPr>
        <p:spPr>
          <a:xfrm>
            <a:off x="6444762" y="5212670"/>
            <a:ext cx="2286000" cy="1381071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FEEA58-0D80-324F-A6F2-3C881C043054}"/>
              </a:ext>
            </a:extLst>
          </p:cNvPr>
          <p:cNvSpPr txBox="1"/>
          <p:nvPr/>
        </p:nvSpPr>
        <p:spPr>
          <a:xfrm>
            <a:off x="3718605" y="2047928"/>
            <a:ext cx="19681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/>
              <a:t>Въглехидрати</a:t>
            </a:r>
            <a:endParaRPr lang="en-US" sz="22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456AF8-B3F8-FE46-BDD0-AF165E88D9A8}"/>
              </a:ext>
            </a:extLst>
          </p:cNvPr>
          <p:cNvSpPr txBox="1"/>
          <p:nvPr/>
        </p:nvSpPr>
        <p:spPr>
          <a:xfrm>
            <a:off x="2253391" y="3868498"/>
            <a:ext cx="15147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/>
              <a:t>Мазнини</a:t>
            </a:r>
            <a:endParaRPr lang="en-US" sz="22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25C598-6DE2-B54D-8309-174963A21A54}"/>
              </a:ext>
            </a:extLst>
          </p:cNvPr>
          <p:cNvSpPr txBox="1"/>
          <p:nvPr/>
        </p:nvSpPr>
        <p:spPr>
          <a:xfrm>
            <a:off x="3481471" y="5767921"/>
            <a:ext cx="1781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/>
              <a:t>Протеини</a:t>
            </a:r>
            <a:endParaRPr lang="en-US" sz="2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957EC3-9BFC-0749-AA6D-282177B9ECD5}"/>
              </a:ext>
            </a:extLst>
          </p:cNvPr>
          <p:cNvSpPr txBox="1"/>
          <p:nvPr/>
        </p:nvSpPr>
        <p:spPr>
          <a:xfrm>
            <a:off x="7329938" y="2011423"/>
            <a:ext cx="1092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/>
              <a:t>Вода</a:t>
            </a:r>
            <a:endParaRPr lang="en-US" sz="22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048AE2-F5A5-8847-9E64-B590281B99F4}"/>
              </a:ext>
            </a:extLst>
          </p:cNvPr>
          <p:cNvSpPr txBox="1"/>
          <p:nvPr/>
        </p:nvSpPr>
        <p:spPr>
          <a:xfrm>
            <a:off x="6964039" y="5687761"/>
            <a:ext cx="22019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/>
              <a:t>Минерали</a:t>
            </a:r>
            <a:endParaRPr lang="en-US" sz="22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C8778A-E445-DB48-B843-F40A15362E5B}"/>
              </a:ext>
            </a:extLst>
          </p:cNvPr>
          <p:cNvSpPr txBox="1"/>
          <p:nvPr/>
        </p:nvSpPr>
        <p:spPr>
          <a:xfrm>
            <a:off x="8339021" y="3883272"/>
            <a:ext cx="18205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/>
              <a:t>Витамини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312595045"/>
      </p:ext>
    </p:extLst>
  </p:cSld>
  <p:clrMapOvr>
    <a:masterClrMapping/>
  </p:clrMapOvr>
  <p:transition spd="slow">
    <p:wipe dir="r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811823" y="131348"/>
            <a:ext cx="10568353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КОИ ХРАНИ СА ВРЕДНИ И ТРЯБВА НАПЪЛНО ДА ИЗКЛЮЧИМ ОТ НАШАТА ДИЕТА?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09C124-6457-C149-8B63-7015F6EFE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082" y="1541141"/>
            <a:ext cx="2495833" cy="18109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0BEF6F-28FB-3649-B114-398FA41929D2}"/>
              </a:ext>
            </a:extLst>
          </p:cNvPr>
          <p:cNvSpPr txBox="1"/>
          <p:nvPr/>
        </p:nvSpPr>
        <p:spPr>
          <a:xfrm>
            <a:off x="4665133" y="3352071"/>
            <a:ext cx="2861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ГАЗИРАНИ И ЕНЕРГИЙНИ НАПИТКИ, СОКОВЕ</a:t>
            </a:r>
            <a:endParaRPr lang="en-US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AA6130-109A-0445-A30E-5BE038A787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823" y="1700194"/>
            <a:ext cx="2662283" cy="1594731"/>
          </a:xfrm>
          <a:prstGeom prst="ellipse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633D83-8D78-2448-885D-3C85D0D396EA}"/>
              </a:ext>
            </a:extLst>
          </p:cNvPr>
          <p:cNvSpPr txBox="1"/>
          <p:nvPr/>
        </p:nvSpPr>
        <p:spPr>
          <a:xfrm>
            <a:off x="712099" y="3323596"/>
            <a:ext cx="2861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АЛКОХОЛ ЦИГАРИ И НАРКОТИЦИ</a:t>
            </a:r>
            <a:endParaRPr lang="en-US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93A549-BE79-D847-A4CD-7DE45D3BD5A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500"/>
          <a:stretch/>
        </p:blipFill>
        <p:spPr>
          <a:xfrm>
            <a:off x="8476414" y="1595168"/>
            <a:ext cx="2734780" cy="1699757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85BF327-83EA-5D46-A5A0-F31FA4210A78}"/>
              </a:ext>
            </a:extLst>
          </p:cNvPr>
          <p:cNvSpPr txBox="1"/>
          <p:nvPr/>
        </p:nvSpPr>
        <p:spPr>
          <a:xfrm>
            <a:off x="8428566" y="3347771"/>
            <a:ext cx="2861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ИЗДЕЛИЯ ОТ ХИБРИДНА ПШЕНИЦА</a:t>
            </a:r>
            <a:endParaRPr lang="en-US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E53E60-E564-BB48-B6E8-8774307DB8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076" y="4421012"/>
            <a:ext cx="2806030" cy="1571377"/>
          </a:xfrm>
          <a:prstGeom prst="ellipse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EED954E-5363-E94C-8AB6-0EAE537861F8}"/>
              </a:ext>
            </a:extLst>
          </p:cNvPr>
          <p:cNvSpPr txBox="1"/>
          <p:nvPr/>
        </p:nvSpPr>
        <p:spPr>
          <a:xfrm>
            <a:off x="712099" y="6051823"/>
            <a:ext cx="2861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СЛАДКАРСКИ ИЗДЕЛИЯ </a:t>
            </a:r>
            <a:br>
              <a:rPr lang="bg-BG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 СЛАДОЛЕДИ</a:t>
            </a:r>
            <a:endParaRPr lang="en-US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BA50FB9-C923-6447-BD11-04F48EC0C7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3192" y="4386946"/>
            <a:ext cx="2861731" cy="1605443"/>
          </a:xfrm>
          <a:prstGeom prst="ellipse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D852825-FFF9-E641-A27D-E4A6A7283AE1}"/>
              </a:ext>
            </a:extLst>
          </p:cNvPr>
          <p:cNvSpPr txBox="1"/>
          <p:nvPr/>
        </p:nvSpPr>
        <p:spPr>
          <a:xfrm>
            <a:off x="4873193" y="6051822"/>
            <a:ext cx="2861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ЧИПС, СНАКС И ПЪРЖЕНИ ХРАНИ КАТО ЦЯЛО</a:t>
            </a:r>
            <a:endParaRPr lang="en-US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A0D532B-913D-D24C-9FBD-CF3FEF345C5B}"/>
              </a:ext>
            </a:extLst>
          </p:cNvPr>
          <p:cNvCxnSpPr>
            <a:cxnSpLocks/>
          </p:cNvCxnSpPr>
          <p:nvPr/>
        </p:nvCxnSpPr>
        <p:spPr>
          <a:xfrm flipH="1">
            <a:off x="857278" y="1696461"/>
            <a:ext cx="2395800" cy="1657898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F478095-75CE-AB4B-9576-952AC61FA1C4}"/>
              </a:ext>
            </a:extLst>
          </p:cNvPr>
          <p:cNvCxnSpPr>
            <a:cxnSpLocks/>
          </p:cNvCxnSpPr>
          <p:nvPr/>
        </p:nvCxnSpPr>
        <p:spPr>
          <a:xfrm flipH="1" flipV="1">
            <a:off x="941315" y="1671524"/>
            <a:ext cx="2332567" cy="1676247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5FD7230-DE55-1845-9424-31CAECA396D4}"/>
              </a:ext>
            </a:extLst>
          </p:cNvPr>
          <p:cNvCxnSpPr>
            <a:cxnSpLocks/>
          </p:cNvCxnSpPr>
          <p:nvPr/>
        </p:nvCxnSpPr>
        <p:spPr>
          <a:xfrm flipH="1" flipV="1">
            <a:off x="4985152" y="1641438"/>
            <a:ext cx="2332567" cy="1676247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3DC0484-5689-8F4E-BC54-731A22004EE2}"/>
              </a:ext>
            </a:extLst>
          </p:cNvPr>
          <p:cNvCxnSpPr>
            <a:cxnSpLocks/>
          </p:cNvCxnSpPr>
          <p:nvPr/>
        </p:nvCxnSpPr>
        <p:spPr>
          <a:xfrm flipH="1" flipV="1">
            <a:off x="8708782" y="1595168"/>
            <a:ext cx="2332567" cy="1676247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11C718D-FAAD-4047-BB52-8EFC11365DF0}"/>
              </a:ext>
            </a:extLst>
          </p:cNvPr>
          <p:cNvCxnSpPr>
            <a:cxnSpLocks/>
          </p:cNvCxnSpPr>
          <p:nvPr/>
        </p:nvCxnSpPr>
        <p:spPr>
          <a:xfrm flipH="1" flipV="1">
            <a:off x="899295" y="4339984"/>
            <a:ext cx="2332567" cy="1676247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B5F0415-E6AD-3249-83E7-EF2EFAD2B849}"/>
              </a:ext>
            </a:extLst>
          </p:cNvPr>
          <p:cNvCxnSpPr>
            <a:cxnSpLocks/>
          </p:cNvCxnSpPr>
          <p:nvPr/>
        </p:nvCxnSpPr>
        <p:spPr>
          <a:xfrm flipH="1" flipV="1">
            <a:off x="5137774" y="4310060"/>
            <a:ext cx="2332567" cy="1676247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720DF22-56BB-6741-B3D0-3E31BB05C6F6}"/>
              </a:ext>
            </a:extLst>
          </p:cNvPr>
          <p:cNvCxnSpPr>
            <a:cxnSpLocks/>
          </p:cNvCxnSpPr>
          <p:nvPr/>
        </p:nvCxnSpPr>
        <p:spPr>
          <a:xfrm flipH="1">
            <a:off x="4873193" y="1671524"/>
            <a:ext cx="2390439" cy="1621114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B6A1790-A8E4-4843-AC6F-C93A6DC3D1B8}"/>
              </a:ext>
            </a:extLst>
          </p:cNvPr>
          <p:cNvCxnSpPr>
            <a:cxnSpLocks/>
          </p:cNvCxnSpPr>
          <p:nvPr/>
        </p:nvCxnSpPr>
        <p:spPr>
          <a:xfrm flipH="1">
            <a:off x="8699823" y="1641438"/>
            <a:ext cx="2296973" cy="1619381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C0F907C-33E6-4C49-9D81-9CF6295EB4EE}"/>
              </a:ext>
            </a:extLst>
          </p:cNvPr>
          <p:cNvCxnSpPr>
            <a:cxnSpLocks/>
          </p:cNvCxnSpPr>
          <p:nvPr/>
        </p:nvCxnSpPr>
        <p:spPr>
          <a:xfrm flipH="1">
            <a:off x="797577" y="4381767"/>
            <a:ext cx="2416605" cy="1589295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1317366-13B7-944B-BA72-4A8B9FC5D942}"/>
              </a:ext>
            </a:extLst>
          </p:cNvPr>
          <p:cNvCxnSpPr>
            <a:cxnSpLocks/>
          </p:cNvCxnSpPr>
          <p:nvPr/>
        </p:nvCxnSpPr>
        <p:spPr>
          <a:xfrm flipH="1">
            <a:off x="5053737" y="4339984"/>
            <a:ext cx="2290178" cy="1646929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C693478-B254-4C4E-9C46-BCC9A213D568}"/>
              </a:ext>
            </a:extLst>
          </p:cNvPr>
          <p:cNvSpPr txBox="1"/>
          <p:nvPr/>
        </p:nvSpPr>
        <p:spPr>
          <a:xfrm>
            <a:off x="9556798" y="4237204"/>
            <a:ext cx="13540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985F9AE-4CDC-D24A-BD8B-7CAA8FFCAB6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6221"/>
          <a:stretch/>
        </p:blipFill>
        <p:spPr>
          <a:xfrm>
            <a:off x="8685233" y="4336528"/>
            <a:ext cx="2605063" cy="1706278"/>
          </a:xfrm>
          <a:prstGeom prst="ellipse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F170AE62-D71A-CC46-A776-2D02DF73E31F}"/>
              </a:ext>
            </a:extLst>
          </p:cNvPr>
          <p:cNvSpPr txBox="1"/>
          <p:nvPr/>
        </p:nvSpPr>
        <p:spPr>
          <a:xfrm>
            <a:off x="8556899" y="6077197"/>
            <a:ext cx="2861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МЕСО, МЛЕЧНИ ПРОДУКТИ И ЯЙЦА</a:t>
            </a:r>
            <a:endParaRPr lang="en-US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8EC69BD-7723-1746-9AC1-776ED4C22502}"/>
              </a:ext>
            </a:extLst>
          </p:cNvPr>
          <p:cNvCxnSpPr>
            <a:cxnSpLocks/>
          </p:cNvCxnSpPr>
          <p:nvPr/>
        </p:nvCxnSpPr>
        <p:spPr>
          <a:xfrm flipH="1" flipV="1">
            <a:off x="8752560" y="4355385"/>
            <a:ext cx="2332567" cy="1676247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DDADB01-CBEE-F64A-8961-030A9E74D603}"/>
              </a:ext>
            </a:extLst>
          </p:cNvPr>
          <p:cNvCxnSpPr>
            <a:cxnSpLocks/>
          </p:cNvCxnSpPr>
          <p:nvPr/>
        </p:nvCxnSpPr>
        <p:spPr>
          <a:xfrm flipH="1">
            <a:off x="8880000" y="4421012"/>
            <a:ext cx="2290178" cy="1646929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35952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4" grpId="0"/>
      <p:bldP spid="17" grpId="0"/>
      <p:bldP spid="20" grpId="0"/>
      <p:bldP spid="43" grpId="0"/>
      <p:bldP spid="47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0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МЕСОТО, МЛЕЧНИТЕ ПРОДУКТИ И ЯЙЦАТА СА ВРЕДНИ?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1E75CB-64CF-854B-BF19-E1B97C9CD987}"/>
              </a:ext>
            </a:extLst>
          </p:cNvPr>
          <p:cNvSpPr txBox="1"/>
          <p:nvPr/>
        </p:nvSpPr>
        <p:spPr>
          <a:xfrm>
            <a:off x="790758" y="986024"/>
            <a:ext cx="102875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2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1. Съдържат наситени мазнини</a:t>
            </a:r>
            <a:r>
              <a:rPr lang="en-US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 холестерол водейки до сърдечно-съдови заболявания и диабет;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1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418170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55C6DB9-E8D1-4D4E-811D-8E4FCFFC6B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6"/>
          <a:stretch/>
        </p:blipFill>
        <p:spPr>
          <a:xfrm>
            <a:off x="3206261" y="1025241"/>
            <a:ext cx="5779477" cy="57070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172380"/>
            <a:ext cx="11816860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СЪДЪРЖАНИЕ НА КРЪВТА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AA7F57E-2F39-0542-9EB3-5996656CC437}"/>
              </a:ext>
            </a:extLst>
          </p:cNvPr>
          <p:cNvSpPr/>
          <p:nvPr/>
        </p:nvSpPr>
        <p:spPr>
          <a:xfrm>
            <a:off x="5166947" y="1899284"/>
            <a:ext cx="987668" cy="580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EB0B0A-C0BA-B645-8733-BE4B32C2F436}"/>
              </a:ext>
            </a:extLst>
          </p:cNvPr>
          <p:cNvSpPr/>
          <p:nvPr/>
        </p:nvSpPr>
        <p:spPr>
          <a:xfrm>
            <a:off x="4850791" y="2479576"/>
            <a:ext cx="987668" cy="580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FA7407-EF00-8F4D-BB1A-8E145342E6CA}"/>
              </a:ext>
            </a:extLst>
          </p:cNvPr>
          <p:cNvSpPr/>
          <p:nvPr/>
        </p:nvSpPr>
        <p:spPr>
          <a:xfrm>
            <a:off x="7482989" y="2189430"/>
            <a:ext cx="987668" cy="580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BEBF392-00F6-F044-B72C-52CFB4925165}"/>
              </a:ext>
            </a:extLst>
          </p:cNvPr>
          <p:cNvSpPr/>
          <p:nvPr/>
        </p:nvSpPr>
        <p:spPr>
          <a:xfrm>
            <a:off x="7364661" y="2357692"/>
            <a:ext cx="987668" cy="580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1E11100-ECCF-1E4D-99CC-0F1950A04DF1}"/>
              </a:ext>
            </a:extLst>
          </p:cNvPr>
          <p:cNvSpPr/>
          <p:nvPr/>
        </p:nvSpPr>
        <p:spPr>
          <a:xfrm>
            <a:off x="6976334" y="3987851"/>
            <a:ext cx="759068" cy="282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4F69BDC-EF36-9543-ABBA-0857CCFB8A83}"/>
              </a:ext>
            </a:extLst>
          </p:cNvPr>
          <p:cNvSpPr/>
          <p:nvPr/>
        </p:nvSpPr>
        <p:spPr>
          <a:xfrm>
            <a:off x="5460764" y="3933910"/>
            <a:ext cx="2258882" cy="1218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0650D80-86CD-2F47-9512-5A4AAC1B86DB}"/>
              </a:ext>
            </a:extLst>
          </p:cNvPr>
          <p:cNvSpPr/>
          <p:nvPr/>
        </p:nvSpPr>
        <p:spPr>
          <a:xfrm>
            <a:off x="4850791" y="6026333"/>
            <a:ext cx="3501538" cy="609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B016018-DC26-5742-9742-6399B72B3DC4}"/>
              </a:ext>
            </a:extLst>
          </p:cNvPr>
          <p:cNvSpPr/>
          <p:nvPr/>
        </p:nvSpPr>
        <p:spPr>
          <a:xfrm>
            <a:off x="5166947" y="5284717"/>
            <a:ext cx="2025161" cy="609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4BBF319-67B7-1B42-8DB3-BECBF3DB5DE5}"/>
              </a:ext>
            </a:extLst>
          </p:cNvPr>
          <p:cNvSpPr/>
          <p:nvPr/>
        </p:nvSpPr>
        <p:spPr>
          <a:xfrm>
            <a:off x="5445008" y="4001579"/>
            <a:ext cx="920624" cy="609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740BC6C-7DDB-F347-8173-BCC6B4BA9489}"/>
              </a:ext>
            </a:extLst>
          </p:cNvPr>
          <p:cNvSpPr/>
          <p:nvPr/>
        </p:nvSpPr>
        <p:spPr>
          <a:xfrm>
            <a:off x="7867927" y="1411978"/>
            <a:ext cx="1011295" cy="609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5E65F63-AA32-0841-8F32-E731EE671944}"/>
              </a:ext>
            </a:extLst>
          </p:cNvPr>
          <p:cNvSpPr/>
          <p:nvPr/>
        </p:nvSpPr>
        <p:spPr>
          <a:xfrm>
            <a:off x="5460764" y="3421287"/>
            <a:ext cx="1210219" cy="580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2615D0-9D56-B942-BC1E-949CDE05B4DC}"/>
              </a:ext>
            </a:extLst>
          </p:cNvPr>
          <p:cNvSpPr/>
          <p:nvPr/>
        </p:nvSpPr>
        <p:spPr>
          <a:xfrm>
            <a:off x="6509427" y="1164354"/>
            <a:ext cx="1210219" cy="1812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94450F-7A6B-714B-9C73-5EC1A55B845E}"/>
              </a:ext>
            </a:extLst>
          </p:cNvPr>
          <p:cNvSpPr txBox="1"/>
          <p:nvPr/>
        </p:nvSpPr>
        <p:spPr>
          <a:xfrm>
            <a:off x="5148820" y="1731174"/>
            <a:ext cx="1152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/>
              <a:t>Кръвна</a:t>
            </a:r>
            <a:br>
              <a:rPr lang="bg-BG" sz="2000"/>
            </a:br>
            <a:r>
              <a:rPr lang="bg-BG" sz="2000"/>
              <a:t>плазма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253231-05FF-4D43-BB7A-A21BD81794C9}"/>
              </a:ext>
            </a:extLst>
          </p:cNvPr>
          <p:cNvSpPr txBox="1"/>
          <p:nvPr/>
        </p:nvSpPr>
        <p:spPr>
          <a:xfrm>
            <a:off x="5397110" y="3397958"/>
            <a:ext cx="1794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/>
              <a:t>Тромбоц.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92B6C2C-A484-D64F-8C19-727338D69B23}"/>
              </a:ext>
            </a:extLst>
          </p:cNvPr>
          <p:cNvSpPr txBox="1"/>
          <p:nvPr/>
        </p:nvSpPr>
        <p:spPr>
          <a:xfrm>
            <a:off x="5409568" y="4183056"/>
            <a:ext cx="1794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/>
              <a:t>Левкоцити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F361754-CD77-544A-91D3-34264FBF472D}"/>
              </a:ext>
            </a:extLst>
          </p:cNvPr>
          <p:cNvSpPr txBox="1"/>
          <p:nvPr/>
        </p:nvSpPr>
        <p:spPr>
          <a:xfrm>
            <a:off x="5282028" y="5389441"/>
            <a:ext cx="1794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/>
              <a:t>Еритроцити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8D5CB9-089F-F945-837C-6A07485F8CE0}"/>
              </a:ext>
            </a:extLst>
          </p:cNvPr>
          <p:cNvSpPr txBox="1"/>
          <p:nvPr/>
        </p:nvSpPr>
        <p:spPr>
          <a:xfrm>
            <a:off x="6480298" y="1164354"/>
            <a:ext cx="27924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/>
              <a:t>Вода</a:t>
            </a:r>
          </a:p>
          <a:p>
            <a:r>
              <a:rPr lang="bg-BG" sz="2000"/>
              <a:t>Йони</a:t>
            </a:r>
          </a:p>
          <a:p>
            <a:r>
              <a:rPr lang="bg-BG" sz="2000"/>
              <a:t>Протеини</a:t>
            </a:r>
          </a:p>
          <a:p>
            <a:r>
              <a:rPr lang="bg-BG" sz="2000"/>
              <a:t>Хранителни в-ва</a:t>
            </a:r>
          </a:p>
          <a:p>
            <a:r>
              <a:rPr lang="bg-BG" sz="2000"/>
              <a:t>Отпадъчни в-ва</a:t>
            </a:r>
          </a:p>
          <a:p>
            <a:r>
              <a:rPr lang="bg-BG" sz="2000"/>
              <a:t>Газове</a:t>
            </a:r>
          </a:p>
        </p:txBody>
      </p:sp>
    </p:spTree>
    <p:extLst>
      <p:ext uri="{BB962C8B-B14F-4D97-AF65-F5344CB8AC3E}">
        <p14:creationId xmlns:p14="http://schemas.microsoft.com/office/powerpoint/2010/main" val="1436235073"/>
      </p:ext>
    </p:extLst>
  </p:cSld>
  <p:clrMapOvr>
    <a:masterClrMapping/>
  </p:clrMapOvr>
  <p:transition spd="slow">
    <p:wipe dir="r"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760CAF-E5DA-0940-987B-7F5A5593D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447" y="146538"/>
            <a:ext cx="10213106" cy="6564923"/>
          </a:xfrm>
          <a:prstGeom prst="rect">
            <a:avLst/>
          </a:prstGeom>
          <a:effectLst>
            <a:softEdge rad="5080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8A5091-554B-0743-9492-574F5AD84C2A}"/>
              </a:ext>
            </a:extLst>
          </p:cNvPr>
          <p:cNvSpPr txBox="1"/>
          <p:nvPr/>
        </p:nvSpPr>
        <p:spPr>
          <a:xfrm>
            <a:off x="6572743" y="6307677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Т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he Game Changers</a:t>
            </a:r>
          </a:p>
        </p:txBody>
      </p:sp>
    </p:spTree>
    <p:extLst>
      <p:ext uri="{BB962C8B-B14F-4D97-AF65-F5344CB8AC3E}">
        <p14:creationId xmlns:p14="http://schemas.microsoft.com/office/powerpoint/2010/main" val="4038392791"/>
      </p:ext>
    </p:extLst>
  </p:cSld>
  <p:clrMapOvr>
    <a:masterClrMapping/>
  </p:clrMapOvr>
  <p:transition spd="slow">
    <p:wipe dir="r"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2D5E32-C1AA-DB4F-BA2A-C36455D0BD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94" y="46831"/>
            <a:ext cx="11192323" cy="6811169"/>
          </a:xfrm>
          <a:prstGeom prst="rect">
            <a:avLst/>
          </a:prstGeom>
          <a:effectLst>
            <a:softEdge rad="5080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9C85CB-C978-F145-9500-FD4E026EDD79}"/>
              </a:ext>
            </a:extLst>
          </p:cNvPr>
          <p:cNvSpPr txBox="1"/>
          <p:nvPr/>
        </p:nvSpPr>
        <p:spPr>
          <a:xfrm>
            <a:off x="7085269" y="6427777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Т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he Game Changers</a:t>
            </a:r>
          </a:p>
        </p:txBody>
      </p:sp>
    </p:spTree>
    <p:extLst>
      <p:ext uri="{BB962C8B-B14F-4D97-AF65-F5344CB8AC3E}">
        <p14:creationId xmlns:p14="http://schemas.microsoft.com/office/powerpoint/2010/main" val="3523770235"/>
      </p:ext>
    </p:extLst>
  </p:cSld>
  <p:clrMapOvr>
    <a:masterClrMapping/>
  </p:clrMapOvr>
  <p:transition spd="slow">
    <p:wipe dir="r"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DB4D3A-1973-E44B-AE5B-4A3D35ED70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919" y="519011"/>
            <a:ext cx="10234162" cy="5819977"/>
          </a:xfrm>
          <a:prstGeom prst="rect">
            <a:avLst/>
          </a:prstGeom>
          <a:effectLst>
            <a:softEdge rad="342900"/>
          </a:effectLst>
        </p:spPr>
      </p:pic>
    </p:spTree>
    <p:extLst>
      <p:ext uri="{BB962C8B-B14F-4D97-AF65-F5344CB8AC3E}">
        <p14:creationId xmlns:p14="http://schemas.microsoft.com/office/powerpoint/2010/main" val="2895764184"/>
      </p:ext>
    </p:extLst>
  </p:cSld>
  <p:clrMapOvr>
    <a:masterClrMapping/>
  </p:clrMapOvr>
  <p:transition spd="slow">
    <p:wipe dir="r"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CB148E-570B-614E-A740-B6724A08C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2532" y="451337"/>
            <a:ext cx="6246935" cy="6246935"/>
          </a:xfrm>
          <a:prstGeom prst="rect">
            <a:avLst/>
          </a:prstGeom>
          <a:effectLst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val="2480817339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758031" y="1563089"/>
            <a:ext cx="104206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"Болестта е усилието на природата да освободи тялото от състоянието, в което се намира, 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 следствие от нарушаването на законите на здравето" </a:t>
            </a:r>
          </a:p>
          <a:p>
            <a:r>
              <a:rPr lang="bg-BG" sz="3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 стъпките на Великия лекар стр. 127 (</a:t>
            </a:r>
            <a:r>
              <a:rPr lang="en-US" sz="3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MH 127)</a:t>
            </a:r>
          </a:p>
          <a:p>
            <a:endParaRPr lang="en-US" sz="10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en-US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Болестта е причинена от нарушаване на </a:t>
            </a:r>
            <a:b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законите за здравето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; тя е резултат от </a:t>
            </a:r>
            <a:b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нарушаване на законите на природата."  </a:t>
            </a:r>
          </a:p>
          <a:p>
            <a:r>
              <a:rPr lang="bg-BG" sz="3300" b="1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Св. Към църквата, Том 3, стр. 164 (3Т 164)</a:t>
            </a: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1032511" y="169320"/>
            <a:ext cx="10146120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КАКВО ПРЕДСТАВЛЯВА БОЛЕСТТА И ЗАЩО Я ИМА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3408714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nsulin short.mov">
            <a:hlinkClick r:id="" action="ppaction://media"/>
            <a:extLst>
              <a:ext uri="{FF2B5EF4-FFF2-40B4-BE49-F238E27FC236}">
                <a16:creationId xmlns:a16="http://schemas.microsoft.com/office/drawing/2014/main" id="{817AF2CD-D96C-C641-8EBB-8C9253A4FA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7102" t="37372" r="39827" b="12928"/>
          <a:stretch/>
        </p:blipFill>
        <p:spPr>
          <a:xfrm>
            <a:off x="1233102" y="983272"/>
            <a:ext cx="9616606" cy="5628544"/>
          </a:xfrm>
          <a:prstGeom prst="rect">
            <a:avLst/>
          </a:prstGeom>
          <a:effectLst>
            <a:softEdge rad="2667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EB68DF-BCE4-B14B-9F41-086986440131}"/>
              </a:ext>
            </a:extLst>
          </p:cNvPr>
          <p:cNvSpPr txBox="1"/>
          <p:nvPr/>
        </p:nvSpPr>
        <p:spPr>
          <a:xfrm>
            <a:off x="187569" y="37809"/>
            <a:ext cx="11816860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КАК РАБОТИ ИНСУЛИНЪТ?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332996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E1AFCE-E365-D947-9DE9-DEC213A0C7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95" y="0"/>
            <a:ext cx="1206461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D6DBA8-1994-B148-98A9-DE7032919E8A}"/>
              </a:ext>
            </a:extLst>
          </p:cNvPr>
          <p:cNvSpPr txBox="1"/>
          <p:nvPr/>
        </p:nvSpPr>
        <p:spPr>
          <a:xfrm>
            <a:off x="7539196" y="6350768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Forks Over Knives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34751C-E62E-5D40-98F9-DDDEF6D5820B}"/>
              </a:ext>
            </a:extLst>
          </p:cNvPr>
          <p:cNvSpPr txBox="1"/>
          <p:nvPr/>
        </p:nvSpPr>
        <p:spPr>
          <a:xfrm>
            <a:off x="63695" y="175846"/>
            <a:ext cx="62073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СТАТИСТИКА НА ЗАБОЛЯЕМОСТТА ОТ СЪЕДЕЧНО-СЪДОВИ БОЛЕСТИ ПРЕЗ 1970-те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DD0A6-1610-324A-8E8A-46F4589382E0}"/>
              </a:ext>
            </a:extLst>
          </p:cNvPr>
          <p:cNvSpPr txBox="1"/>
          <p:nvPr/>
        </p:nvSpPr>
        <p:spPr>
          <a:xfrm>
            <a:off x="2386903" y="4554415"/>
            <a:ext cx="11892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КИТАЙ</a:t>
            </a:r>
            <a:endParaRPr lang="en-US" sz="2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00F388-D2F7-4E49-A7E4-A9DE785A5525}"/>
              </a:ext>
            </a:extLst>
          </p:cNvPr>
          <p:cNvSpPr txBox="1"/>
          <p:nvPr/>
        </p:nvSpPr>
        <p:spPr>
          <a:xfrm>
            <a:off x="8605053" y="947501"/>
            <a:ext cx="11892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САЩ</a:t>
            </a:r>
            <a:endParaRPr lang="en-US" sz="2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6932819"/>
      </p:ext>
    </p:extLst>
  </p:cSld>
  <p:clrMapOvr>
    <a:masterClrMapping/>
  </p:clrMapOvr>
  <p:transition spd="slow">
    <p:wipe dir="r"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0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МЕСОТО, МЛЕЧНИТЕ ПРОДУКТИ И ЯЙЦАТА СА ВРЕДНИ?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1E75CB-64CF-854B-BF19-E1B97C9CD987}"/>
              </a:ext>
            </a:extLst>
          </p:cNvPr>
          <p:cNvSpPr txBox="1"/>
          <p:nvPr/>
        </p:nvSpPr>
        <p:spPr>
          <a:xfrm>
            <a:off x="790758" y="986024"/>
            <a:ext cx="10287549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2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Съдържат наситени мазнини, повишаващи нивата на  холестерол</a:t>
            </a:r>
            <a:r>
              <a:rPr lang="en-US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водейки до сърдечно-съдови заболявания и диабет;</a:t>
            </a:r>
            <a:endParaRPr lang="en-US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514350" indent="-514350">
              <a:buAutoNum type="arabicPeriod"/>
            </a:pPr>
            <a:endParaRPr lang="en-US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Протеинът в тях е силно киселинен и води до ракови заболявания и недостиг на калций в тялото;</a:t>
            </a:r>
          </a:p>
          <a:p>
            <a:pPr marL="514350" indent="-514350">
              <a:buAutoNum type="arabicPeriod"/>
            </a:pPr>
            <a:endParaRPr lang="bg-BG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514350" indent="-514350">
              <a:buAutoNum type="arabicPeriod"/>
            </a:pPr>
            <a:endParaRPr lang="bg-BG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1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762166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33DCD6-B95B-304E-BA47-A1A2FFAB4D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472" b="-12910"/>
          <a:stretch/>
        </p:blipFill>
        <p:spPr>
          <a:xfrm>
            <a:off x="0" y="-175846"/>
            <a:ext cx="12192000" cy="8071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D6DBA8-1994-B148-98A9-DE7032919E8A}"/>
              </a:ext>
            </a:extLst>
          </p:cNvPr>
          <p:cNvSpPr txBox="1"/>
          <p:nvPr/>
        </p:nvSpPr>
        <p:spPr>
          <a:xfrm>
            <a:off x="0" y="6380946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Forks Over Knives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282301-EB9C-404F-B803-C19C999CDEF5}"/>
              </a:ext>
            </a:extLst>
          </p:cNvPr>
          <p:cNvSpPr txBox="1"/>
          <p:nvPr/>
        </p:nvSpPr>
        <p:spPr>
          <a:xfrm>
            <a:off x="4870940" y="0"/>
            <a:ext cx="70572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СТАТИСТИКА НА ЗАБОЛЯЕМОСТТА ОТ РАК НА ГЪРДАТА 1978г.</a:t>
            </a:r>
            <a:endParaRPr lang="en-US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823301-8D54-9142-A709-7C14A5E6EFCC}"/>
              </a:ext>
            </a:extLst>
          </p:cNvPr>
          <p:cNvSpPr txBox="1"/>
          <p:nvPr/>
        </p:nvSpPr>
        <p:spPr>
          <a:xfrm>
            <a:off x="7433688" y="6142419"/>
            <a:ext cx="11892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КЕНИЯ</a:t>
            </a:r>
            <a:endParaRPr lang="en-US" sz="2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150979-E6C2-0D4A-B08F-57CDEB43609B}"/>
              </a:ext>
            </a:extLst>
          </p:cNvPr>
          <p:cNvSpPr txBox="1"/>
          <p:nvPr/>
        </p:nvSpPr>
        <p:spPr>
          <a:xfrm>
            <a:off x="868765" y="4409"/>
            <a:ext cx="11892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САЩ</a:t>
            </a:r>
            <a:endParaRPr lang="en-US" sz="2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EA9E2D0-D6EA-DB4B-A94D-5F4E4B651C6C}"/>
              </a:ext>
            </a:extLst>
          </p:cNvPr>
          <p:cNvCxnSpPr/>
          <p:nvPr/>
        </p:nvCxnSpPr>
        <p:spPr>
          <a:xfrm flipH="1">
            <a:off x="1863969" y="263769"/>
            <a:ext cx="486822" cy="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9E1A962-3243-7844-B00F-0135CB571F4C}"/>
              </a:ext>
            </a:extLst>
          </p:cNvPr>
          <p:cNvCxnSpPr>
            <a:cxnSpLocks/>
          </p:cNvCxnSpPr>
          <p:nvPr/>
        </p:nvCxnSpPr>
        <p:spPr>
          <a:xfrm flipH="1" flipV="1">
            <a:off x="7319313" y="6142419"/>
            <a:ext cx="182411" cy="275256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5592706"/>
      </p:ext>
    </p:extLst>
  </p:cSld>
  <p:clrMapOvr>
    <a:masterClrMapping/>
  </p:clrMapOvr>
  <p:transition spd="slow">
    <p:wipe dir="r"/>
  </p:transition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A091A7-061A-B84B-8892-84A43CC2E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76"/>
            <a:ext cx="12192000" cy="6841323"/>
          </a:xfrm>
          <a:prstGeom prst="rect">
            <a:avLst/>
          </a:prstGeom>
          <a:gradFill>
            <a:gsLst>
              <a:gs pos="5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3E93D9-11A0-DE49-A71A-DA009643A57E}"/>
              </a:ext>
            </a:extLst>
          </p:cNvPr>
          <p:cNvSpPr txBox="1"/>
          <p:nvPr/>
        </p:nvSpPr>
        <p:spPr>
          <a:xfrm>
            <a:off x="8229600" y="6380946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Forks Over Knives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F4075A-56F1-3B4C-A36C-897055D3DB35}"/>
              </a:ext>
            </a:extLst>
          </p:cNvPr>
          <p:cNvSpPr/>
          <p:nvPr/>
        </p:nvSpPr>
        <p:spPr>
          <a:xfrm>
            <a:off x="844061" y="341765"/>
            <a:ext cx="7825153" cy="3245497"/>
          </a:xfrm>
          <a:prstGeom prst="rect">
            <a:avLst/>
          </a:prstGeom>
          <a:gradFill flip="none" rotWithShape="1">
            <a:gsLst>
              <a:gs pos="100000">
                <a:srgbClr val="A9A16D"/>
              </a:gs>
              <a:gs pos="57000">
                <a:srgbClr val="AF9565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40000"/>
              </a:schemeClr>
            </a:glow>
            <a:softEdge rad="279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F9565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DE2501-3EB8-2F44-B29F-AA328403DF44}"/>
              </a:ext>
            </a:extLst>
          </p:cNvPr>
          <p:cNvSpPr txBox="1"/>
          <p:nvPr/>
        </p:nvSpPr>
        <p:spPr>
          <a:xfrm>
            <a:off x="633046" y="266596"/>
            <a:ext cx="851095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БРОЙ НА СМЪРТНИ СЛУЧАИ ОТ РАК НА ПРОСТАТА В ЯПОНИЯ ПРЕЗ 1958г.</a:t>
            </a:r>
          </a:p>
          <a:p>
            <a:pPr algn="ctr"/>
            <a:r>
              <a:rPr lang="bg-BG" sz="8600" b="1">
                <a:solidFill>
                  <a:srgbClr val="C0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18</a:t>
            </a:r>
          </a:p>
          <a:p>
            <a:pPr algn="ctr"/>
            <a:endParaRPr lang="en-US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631691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CC519A4-E910-2C4B-9F8F-9AF29F1A4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922"/>
            <a:ext cx="12192000" cy="68361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3E93D9-11A0-DE49-A71A-DA009643A57E}"/>
              </a:ext>
            </a:extLst>
          </p:cNvPr>
          <p:cNvSpPr txBox="1"/>
          <p:nvPr/>
        </p:nvSpPr>
        <p:spPr>
          <a:xfrm>
            <a:off x="8229600" y="6380946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Forks Over Knives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DE2501-3EB8-2F44-B29F-AA328403DF44}"/>
              </a:ext>
            </a:extLst>
          </p:cNvPr>
          <p:cNvSpPr txBox="1"/>
          <p:nvPr/>
        </p:nvSpPr>
        <p:spPr>
          <a:xfrm>
            <a:off x="2192214" y="69215"/>
            <a:ext cx="851681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БРОЙ НА СМЪРТНИ СЛУЧАИ ОТ РАК НА ПРОСТАТА В САЩ ПРЕЗ 1958г.</a:t>
            </a:r>
          </a:p>
          <a:p>
            <a:pPr algn="ctr"/>
            <a:endParaRPr lang="en-US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B6C3E6-D653-E54C-8DE8-3E066819A618}"/>
              </a:ext>
            </a:extLst>
          </p:cNvPr>
          <p:cNvSpPr/>
          <p:nvPr/>
        </p:nvSpPr>
        <p:spPr>
          <a:xfrm>
            <a:off x="2772507" y="2627023"/>
            <a:ext cx="4454770" cy="2560439"/>
          </a:xfrm>
          <a:prstGeom prst="rect">
            <a:avLst/>
          </a:prstGeom>
          <a:solidFill>
            <a:srgbClr val="E5E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A09121-A73D-654A-A444-344E44244C26}"/>
              </a:ext>
            </a:extLst>
          </p:cNvPr>
          <p:cNvSpPr/>
          <p:nvPr/>
        </p:nvSpPr>
        <p:spPr>
          <a:xfrm>
            <a:off x="4525107" y="3305909"/>
            <a:ext cx="4126524" cy="1881554"/>
          </a:xfrm>
          <a:prstGeom prst="rect">
            <a:avLst/>
          </a:prstGeom>
          <a:solidFill>
            <a:srgbClr val="E5E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B87170-58FD-4144-8E67-09EED5E7D0F8}"/>
              </a:ext>
            </a:extLst>
          </p:cNvPr>
          <p:cNvSpPr txBox="1"/>
          <p:nvPr/>
        </p:nvSpPr>
        <p:spPr>
          <a:xfrm>
            <a:off x="3783622" y="2991606"/>
            <a:ext cx="4624754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9500" b="1">
                <a:solidFill>
                  <a:srgbClr val="C0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14 000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57314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CC519A4-E910-2C4B-9F8F-9AF29F1A4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922"/>
            <a:ext cx="12192000" cy="68361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3E93D9-11A0-DE49-A71A-DA009643A57E}"/>
              </a:ext>
            </a:extLst>
          </p:cNvPr>
          <p:cNvSpPr txBox="1"/>
          <p:nvPr/>
        </p:nvSpPr>
        <p:spPr>
          <a:xfrm>
            <a:off x="8229600" y="6380946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Forks Over Knives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DE2501-3EB8-2F44-B29F-AA328403DF44}"/>
              </a:ext>
            </a:extLst>
          </p:cNvPr>
          <p:cNvSpPr txBox="1"/>
          <p:nvPr/>
        </p:nvSpPr>
        <p:spPr>
          <a:xfrm>
            <a:off x="2719753" y="140878"/>
            <a:ext cx="664698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НАСЕЛЕНИЕ НА САЩ И ЯПОНИЯ ПРЕЗ 1958г.</a:t>
            </a:r>
          </a:p>
          <a:p>
            <a:pPr algn="ctr"/>
            <a:endParaRPr lang="en-US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B6C3E6-D653-E54C-8DE8-3E066819A618}"/>
              </a:ext>
            </a:extLst>
          </p:cNvPr>
          <p:cNvSpPr/>
          <p:nvPr/>
        </p:nvSpPr>
        <p:spPr>
          <a:xfrm>
            <a:off x="2772507" y="2627023"/>
            <a:ext cx="4454770" cy="2560439"/>
          </a:xfrm>
          <a:prstGeom prst="rect">
            <a:avLst/>
          </a:prstGeom>
          <a:solidFill>
            <a:srgbClr val="E5E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A09121-A73D-654A-A444-344E44244C26}"/>
              </a:ext>
            </a:extLst>
          </p:cNvPr>
          <p:cNvSpPr/>
          <p:nvPr/>
        </p:nvSpPr>
        <p:spPr>
          <a:xfrm>
            <a:off x="4525107" y="3305909"/>
            <a:ext cx="4126524" cy="1881554"/>
          </a:xfrm>
          <a:prstGeom prst="rect">
            <a:avLst/>
          </a:prstGeom>
          <a:solidFill>
            <a:srgbClr val="E5E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64682D-77B0-AB4C-8E7D-823FD77322BA}"/>
              </a:ext>
            </a:extLst>
          </p:cNvPr>
          <p:cNvSpPr/>
          <p:nvPr/>
        </p:nvSpPr>
        <p:spPr>
          <a:xfrm>
            <a:off x="5861" y="-57096"/>
            <a:ext cx="12192000" cy="6847077"/>
          </a:xfrm>
          <a:prstGeom prst="rect">
            <a:avLst/>
          </a:prstGeom>
          <a:solidFill>
            <a:srgbClr val="AF9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B87170-58FD-4144-8E67-09EED5E7D0F8}"/>
              </a:ext>
            </a:extLst>
          </p:cNvPr>
          <p:cNvSpPr txBox="1"/>
          <p:nvPr/>
        </p:nvSpPr>
        <p:spPr>
          <a:xfrm>
            <a:off x="1599610" y="5495691"/>
            <a:ext cx="607021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b="1">
                <a:solidFill>
                  <a:srgbClr val="C0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174,8 </a:t>
            </a:r>
            <a:r>
              <a:rPr lang="bg-BG" sz="4500" b="1">
                <a:solidFill>
                  <a:srgbClr val="C0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мил.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BB97E1-5BC8-7346-8660-0FED064790AA}"/>
              </a:ext>
            </a:extLst>
          </p:cNvPr>
          <p:cNvSpPr txBox="1"/>
          <p:nvPr/>
        </p:nvSpPr>
        <p:spPr>
          <a:xfrm>
            <a:off x="2189687" y="294725"/>
            <a:ext cx="832924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НАСЕЛЕНИЕ НА САЩ И ЯПОНИЯ ПРЕЗ 1958г.</a:t>
            </a:r>
          </a:p>
          <a:p>
            <a:pPr algn="ctr"/>
            <a:endParaRPr lang="en-US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94801C7-E9D3-044F-90FA-498E65B613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7293" l="9992" r="8996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01562" y="1433540"/>
            <a:ext cx="8001000" cy="448622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6AB1674-CA80-5643-B5B9-AECE50BCDE87}"/>
              </a:ext>
            </a:extLst>
          </p:cNvPr>
          <p:cNvSpPr/>
          <p:nvPr/>
        </p:nvSpPr>
        <p:spPr>
          <a:xfrm>
            <a:off x="1058007" y="3019480"/>
            <a:ext cx="3030416" cy="1541585"/>
          </a:xfrm>
          <a:prstGeom prst="rect">
            <a:avLst/>
          </a:prstGeom>
          <a:solidFill>
            <a:srgbClr val="E5E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6370FB1-1CDC-0649-8705-B7868A5B96C3}"/>
              </a:ext>
            </a:extLst>
          </p:cNvPr>
          <p:cNvSpPr/>
          <p:nvPr/>
        </p:nvSpPr>
        <p:spPr>
          <a:xfrm>
            <a:off x="1369474" y="3305909"/>
            <a:ext cx="3030416" cy="1541585"/>
          </a:xfrm>
          <a:prstGeom prst="rect">
            <a:avLst/>
          </a:prstGeom>
          <a:solidFill>
            <a:srgbClr val="E5E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E81565C-7048-5F46-A65A-ED016D2BA0CF}"/>
              </a:ext>
            </a:extLst>
          </p:cNvPr>
          <p:cNvSpPr/>
          <p:nvPr/>
        </p:nvSpPr>
        <p:spPr>
          <a:xfrm>
            <a:off x="2189687" y="3639214"/>
            <a:ext cx="3085698" cy="1219202"/>
          </a:xfrm>
          <a:prstGeom prst="rect">
            <a:avLst/>
          </a:prstGeom>
          <a:solidFill>
            <a:srgbClr val="E5E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140EDF7-1D91-4C4F-9E83-0CB4FE491B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3197" y="1848709"/>
            <a:ext cx="4249026" cy="358100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AD65A9B-2516-A04B-BDA0-473754A38595}"/>
              </a:ext>
            </a:extLst>
          </p:cNvPr>
          <p:cNvSpPr txBox="1"/>
          <p:nvPr/>
        </p:nvSpPr>
        <p:spPr>
          <a:xfrm>
            <a:off x="7755358" y="5104095"/>
            <a:ext cx="5687818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6800" b="1">
                <a:solidFill>
                  <a:srgbClr val="C0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92,3</a:t>
            </a:r>
            <a:r>
              <a:rPr lang="bg-BG" sz="9500" b="1">
                <a:solidFill>
                  <a:srgbClr val="C0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4500" b="1">
                <a:solidFill>
                  <a:srgbClr val="C0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мил.</a:t>
            </a:r>
          </a:p>
          <a:p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9399F11-6900-3443-9775-2F0E5E8349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8843" y="4396154"/>
            <a:ext cx="2019300" cy="126236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981B18E-C3E7-4645-B842-7EF50459FA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6084" y="2772577"/>
            <a:ext cx="1476813" cy="126236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589B266-F427-6B43-BDEF-4885991D5B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5023" y="3403758"/>
            <a:ext cx="1476813" cy="126236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6056F38-C0D1-F74D-9EDF-3A60B7B2A5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51124" y="1585940"/>
            <a:ext cx="1476813" cy="126236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0978CC2-666B-F846-8235-2C6398C676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6983" y="823375"/>
            <a:ext cx="1476813" cy="126236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BC0BAD2-3258-7347-A3BF-EF43FCC9C668}"/>
              </a:ext>
            </a:extLst>
          </p:cNvPr>
          <p:cNvSpPr txBox="1"/>
          <p:nvPr/>
        </p:nvSpPr>
        <p:spPr>
          <a:xfrm>
            <a:off x="8830810" y="6392190"/>
            <a:ext cx="5602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</a:t>
            </a:r>
            <a:r>
              <a:rPr lang="en-US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Forks Over Knives</a:t>
            </a:r>
          </a:p>
        </p:txBody>
      </p:sp>
    </p:spTree>
    <p:extLst>
      <p:ext uri="{BB962C8B-B14F-4D97-AF65-F5344CB8AC3E}">
        <p14:creationId xmlns:p14="http://schemas.microsoft.com/office/powerpoint/2010/main" val="1187447342"/>
      </p:ext>
    </p:extLst>
  </p:cSld>
  <p:clrMapOvr>
    <a:masterClrMapping/>
  </p:clrMapOvr>
  <p:transition spd="slow">
    <p:wipe dir="r"/>
  </p:transition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BA4467-A0D2-9842-8D7F-B510FAA0B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14"/>
            <a:ext cx="12192000" cy="68451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519E49-B514-0E46-8256-74C1839E39EA}"/>
              </a:ext>
            </a:extLst>
          </p:cNvPr>
          <p:cNvSpPr txBox="1"/>
          <p:nvPr/>
        </p:nvSpPr>
        <p:spPr>
          <a:xfrm>
            <a:off x="7539196" y="6350768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</a:t>
            </a:r>
            <a:r>
              <a:rPr lang="en-US" sz="2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Forks Over Knives</a:t>
            </a:r>
          </a:p>
        </p:txBody>
      </p:sp>
    </p:spTree>
    <p:extLst>
      <p:ext uri="{BB962C8B-B14F-4D97-AF65-F5344CB8AC3E}">
        <p14:creationId xmlns:p14="http://schemas.microsoft.com/office/powerpoint/2010/main" val="1645425123"/>
      </p:ext>
    </p:extLst>
  </p:cSld>
  <p:clrMapOvr>
    <a:masterClrMapping/>
  </p:clrMapOvr>
  <p:transition spd="slow">
    <p:wipe dir="r"/>
  </p:transition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519E49-B514-0E46-8256-74C1839E39EA}"/>
              </a:ext>
            </a:extLst>
          </p:cNvPr>
          <p:cNvSpPr txBox="1"/>
          <p:nvPr/>
        </p:nvSpPr>
        <p:spPr>
          <a:xfrm>
            <a:off x="7539196" y="6350768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Forks Over Knives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3FA4AF-DA90-0045-B7F4-493842B91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19"/>
            <a:ext cx="12192000" cy="682916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C88C329-DE98-BC48-8A9D-7CC8B80E99DF}"/>
              </a:ext>
            </a:extLst>
          </p:cNvPr>
          <p:cNvSpPr/>
          <p:nvPr/>
        </p:nvSpPr>
        <p:spPr>
          <a:xfrm>
            <a:off x="1389184" y="777751"/>
            <a:ext cx="5029200" cy="7913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8A35A1-ACBE-CF44-BCEF-8035FE00FC5D}"/>
              </a:ext>
            </a:extLst>
          </p:cNvPr>
          <p:cNvSpPr txBox="1"/>
          <p:nvPr/>
        </p:nvSpPr>
        <p:spPr>
          <a:xfrm>
            <a:off x="800099" y="777751"/>
            <a:ext cx="620736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5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Смъртност от сърдечно-съдови заб.</a:t>
            </a:r>
            <a:br>
              <a:rPr lang="bg-BG" sz="25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Норвегия 1927-1948</a:t>
            </a:r>
            <a:r>
              <a:rPr lang="en-US" sz="2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2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количество на 10 000 души</a:t>
            </a:r>
            <a:endParaRPr lang="en-US" sz="2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053A23-184D-A34F-9BCF-9283EF5DD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808"/>
            <a:ext cx="12192000" cy="68143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302208-41CD-8D49-B731-4F9B7FDA78A5}"/>
              </a:ext>
            </a:extLst>
          </p:cNvPr>
          <p:cNvSpPr txBox="1"/>
          <p:nvPr/>
        </p:nvSpPr>
        <p:spPr>
          <a:xfrm>
            <a:off x="7737231" y="6344275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</a:t>
            </a:r>
            <a:r>
              <a:rPr lang="en-US" sz="2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Forks Over Knives</a:t>
            </a:r>
          </a:p>
        </p:txBody>
      </p:sp>
    </p:spTree>
    <p:extLst>
      <p:ext uri="{BB962C8B-B14F-4D97-AF65-F5344CB8AC3E}">
        <p14:creationId xmlns:p14="http://schemas.microsoft.com/office/powerpoint/2010/main" val="2042748705"/>
      </p:ext>
    </p:extLst>
  </p:cSld>
  <p:clrMapOvr>
    <a:masterClrMapping/>
  </p:clrMapOvr>
  <p:transition spd="slow">
    <p:wipe dir="r"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683518-9C52-3446-93A0-6BC00707A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4741" y="2016631"/>
            <a:ext cx="12247077" cy="23757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683504-FC53-C547-B025-8DB4C7A09A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364"/>
          <a:stretch/>
        </p:blipFill>
        <p:spPr>
          <a:xfrm>
            <a:off x="823494" y="4855286"/>
            <a:ext cx="11554900" cy="10349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D481998-BF59-4746-895E-112AC978E7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325"/>
          <a:stretch/>
        </p:blipFill>
        <p:spPr>
          <a:xfrm>
            <a:off x="320400" y="4366446"/>
            <a:ext cx="10799677" cy="53077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306185A-7766-D048-9986-120DE19B2D02}"/>
              </a:ext>
            </a:extLst>
          </p:cNvPr>
          <p:cNvSpPr/>
          <p:nvPr/>
        </p:nvSpPr>
        <p:spPr>
          <a:xfrm>
            <a:off x="-18394" y="3394542"/>
            <a:ext cx="1086480" cy="1536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E6BD6C-E817-B64F-ADE0-4462E317A9F2}"/>
              </a:ext>
            </a:extLst>
          </p:cNvPr>
          <p:cNvSpPr/>
          <p:nvPr/>
        </p:nvSpPr>
        <p:spPr>
          <a:xfrm>
            <a:off x="11105520" y="2821857"/>
            <a:ext cx="1086480" cy="1536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46ED4E-2808-1E43-ADC7-72B5F71BC5B8}"/>
              </a:ext>
            </a:extLst>
          </p:cNvPr>
          <p:cNvSpPr/>
          <p:nvPr/>
        </p:nvSpPr>
        <p:spPr>
          <a:xfrm>
            <a:off x="-18394" y="4315079"/>
            <a:ext cx="1086480" cy="1579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657762-3592-BA4B-BD65-81869FC8A428}"/>
              </a:ext>
            </a:extLst>
          </p:cNvPr>
          <p:cNvSpPr/>
          <p:nvPr/>
        </p:nvSpPr>
        <p:spPr>
          <a:xfrm>
            <a:off x="11521334" y="2016631"/>
            <a:ext cx="707349" cy="1536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AC8AE33-0FE8-CA40-83B1-168F0614D55A}"/>
              </a:ext>
            </a:extLst>
          </p:cNvPr>
          <p:cNvSpPr/>
          <p:nvPr/>
        </p:nvSpPr>
        <p:spPr>
          <a:xfrm>
            <a:off x="134006" y="3546942"/>
            <a:ext cx="1086480" cy="1536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A5FE48-A88A-0F46-B5ED-CAE7A0DCC601}"/>
              </a:ext>
            </a:extLst>
          </p:cNvPr>
          <p:cNvSpPr/>
          <p:nvPr/>
        </p:nvSpPr>
        <p:spPr>
          <a:xfrm>
            <a:off x="11105520" y="3443030"/>
            <a:ext cx="1220485" cy="1536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2F0D81-87B2-A44B-AC32-94776DAE8B18}"/>
              </a:ext>
            </a:extLst>
          </p:cNvPr>
          <p:cNvSpPr txBox="1"/>
          <p:nvPr/>
        </p:nvSpPr>
        <p:spPr>
          <a:xfrm>
            <a:off x="187570" y="244968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НИВА НА ЗАБОЛЯЕМОСТ ОТ ОСТЕОПОРОЗА НА </a:t>
            </a:r>
            <a:b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100 000 ДУШИ НАСЕЛЕНИЕ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0898582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758031" y="1563089"/>
            <a:ext cx="10420600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"Тъй като законите на природата са закони на Бог, очевидно е наш дълг да изучаваме внимателно тези закони. Трябва да изучаваме техните изисквания по отношение на собствените ни тела и да се съобразяваме </a:t>
            </a:r>
            <a:b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 тях. </a:t>
            </a:r>
            <a:r>
              <a:rPr lang="bg-BG" sz="36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Невежеството в тези неща е грях</a:t>
            </a:r>
            <a: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.“</a:t>
            </a:r>
          </a:p>
          <a:p>
            <a:endParaRPr lang="bg-BG" sz="10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Св. Към църквата, Том 6, стр. 369 (6</a:t>
            </a:r>
            <a:r>
              <a:rPr lang="en-US" sz="3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369)</a:t>
            </a: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1032511" y="169320"/>
            <a:ext cx="10146120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ТРЯБВА ЛИ ДА ИЗУЧАВАМЕ ЗАКОНИТЕ НА ЗДРАВЕТО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0488985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0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МЕСОТО, МЛЕЧНИТЕ ПРОДУКТИ И ЯЙЦАТА СА ВРЕДНИ?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1E75CB-64CF-854B-BF19-E1B97C9CD987}"/>
              </a:ext>
            </a:extLst>
          </p:cNvPr>
          <p:cNvSpPr txBox="1"/>
          <p:nvPr/>
        </p:nvSpPr>
        <p:spPr>
          <a:xfrm>
            <a:off x="790759" y="986024"/>
            <a:ext cx="1008679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2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Съдържат наситени мазнини, повишаващи нивата на  холестерол</a:t>
            </a:r>
            <a:r>
              <a:rPr lang="en-US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водейки до сърдечно-съдови заболявания и диабет;</a:t>
            </a:r>
            <a:endParaRPr lang="en-US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514350" indent="-514350">
              <a:buAutoNum type="arabicPeriod"/>
            </a:pPr>
            <a:endParaRPr lang="en-US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Протеинът в тях е силно киселинен и води до ракови заболявания;</a:t>
            </a:r>
          </a:p>
          <a:p>
            <a:pPr marL="514350" indent="-514350">
              <a:buAutoNum type="arabicPeriod"/>
            </a:pPr>
            <a:endParaRPr lang="bg-BG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3. Водят до образуването на триметиламин </a:t>
            </a:r>
            <a:r>
              <a:rPr lang="en-US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N-</a:t>
            </a: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оксид        (ТМАО);</a:t>
            </a:r>
            <a:endParaRPr lang="en-US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514350" indent="-514350">
              <a:buAutoNum type="arabicPeriod"/>
            </a:pPr>
            <a:endParaRPr lang="bg-BG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1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849025"/>
      </p:ext>
    </p:extLst>
  </p:cSld>
  <p:clrMapOvr>
    <a:masterClrMapping/>
  </p:clrMapOvr>
  <p:transition spd="slow">
    <p:wipe dir="r"/>
  </p:transition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0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МЕСОТО, МЛЕЧНИТЕ ПРОДУКТИ И ЯЙЦАТА СА ВРЕДНИ?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1E75CB-64CF-854B-BF19-E1B97C9CD987}"/>
              </a:ext>
            </a:extLst>
          </p:cNvPr>
          <p:cNvSpPr txBox="1"/>
          <p:nvPr/>
        </p:nvSpPr>
        <p:spPr>
          <a:xfrm>
            <a:off x="809046" y="1699256"/>
            <a:ext cx="115925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2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4. Източник са на крайните продукти за усъвършенствано гликиране (</a:t>
            </a:r>
            <a:r>
              <a:rPr lang="en-US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AGEs); </a:t>
            </a:r>
          </a:p>
        </p:txBody>
      </p:sp>
    </p:spTree>
    <p:extLst>
      <p:ext uri="{BB962C8B-B14F-4D97-AF65-F5344CB8AC3E}">
        <p14:creationId xmlns:p14="http://schemas.microsoft.com/office/powerpoint/2010/main" val="1867578375"/>
      </p:ext>
    </p:extLst>
  </p:cSld>
  <p:clrMapOvr>
    <a:masterClrMapping/>
  </p:clrMapOvr>
  <p:transition spd="slow">
    <p:wipe dir="r"/>
  </p:transition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0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МЕСОТО, МЛЕЧНИТЕ ПРОДУКТИ И ЯЙЦАТА СА ВРЕДНИ?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1E75CB-64CF-854B-BF19-E1B97C9CD987}"/>
              </a:ext>
            </a:extLst>
          </p:cNvPr>
          <p:cNvSpPr txBox="1"/>
          <p:nvPr/>
        </p:nvSpPr>
        <p:spPr>
          <a:xfrm>
            <a:off x="790756" y="1651020"/>
            <a:ext cx="102875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2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4. Съдържат Хем Желязо, което води до вътрешни възпаления и увеличава вече съществуващи такива;</a:t>
            </a:r>
            <a:endParaRPr lang="en-US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9F4C57-84DA-414A-A483-A2CE3A137D7A}"/>
              </a:ext>
            </a:extLst>
          </p:cNvPr>
          <p:cNvSpPr txBox="1"/>
          <p:nvPr/>
        </p:nvSpPr>
        <p:spPr>
          <a:xfrm>
            <a:off x="790757" y="3386680"/>
            <a:ext cx="102875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2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5. Съдържат големи количества „хем желязо“;</a:t>
            </a:r>
            <a:endParaRPr lang="en-US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284187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D6DBA8-1994-B148-98A9-DE7032919E8A}"/>
              </a:ext>
            </a:extLst>
          </p:cNvPr>
          <p:cNvSpPr txBox="1"/>
          <p:nvPr/>
        </p:nvSpPr>
        <p:spPr>
          <a:xfrm>
            <a:off x="7539196" y="6350768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Т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he Game Changers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B0BBCD-5A03-0541-BE9B-696CDB2D0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7399" y="455077"/>
            <a:ext cx="9617202" cy="5865513"/>
          </a:xfrm>
          <a:prstGeom prst="rect">
            <a:avLst/>
          </a:prstGeom>
          <a:effectLst>
            <a:softEdge rad="342900"/>
          </a:effectLst>
        </p:spPr>
      </p:pic>
    </p:spTree>
    <p:extLst>
      <p:ext uri="{BB962C8B-B14F-4D97-AF65-F5344CB8AC3E}">
        <p14:creationId xmlns:p14="http://schemas.microsoft.com/office/powerpoint/2010/main" val="1063396178"/>
      </p:ext>
    </p:extLst>
  </p:cSld>
  <p:clrMapOvr>
    <a:masterClrMapping/>
  </p:clrMapOvr>
  <p:transition spd="slow">
    <p:wipe dir="r"/>
  </p:transition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0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МЕСОТО, МЛЕЧНИТЕ ПРОДУКТИ И ЯЙЦАТА СА ВРЕДНИ?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1E75CB-64CF-854B-BF19-E1B97C9CD987}"/>
              </a:ext>
            </a:extLst>
          </p:cNvPr>
          <p:cNvSpPr txBox="1"/>
          <p:nvPr/>
        </p:nvSpPr>
        <p:spPr>
          <a:xfrm>
            <a:off x="790756" y="1651020"/>
            <a:ext cx="102875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2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4. Съдържат Хем Желязо, което води до вътрешни възпаления и увеличава вече съществуващи такива;</a:t>
            </a:r>
            <a:endParaRPr lang="en-US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9F4C57-84DA-414A-A483-A2CE3A137D7A}"/>
              </a:ext>
            </a:extLst>
          </p:cNvPr>
          <p:cNvSpPr txBox="1"/>
          <p:nvPr/>
        </p:nvSpPr>
        <p:spPr>
          <a:xfrm>
            <a:off x="790757" y="3386680"/>
            <a:ext cx="102875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2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5. Разрушават ендотелните клетки, покриващи кръвоносните съдове от вътрешната страна;</a:t>
            </a:r>
            <a:endParaRPr lang="en-US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165518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72CC77-A8DD-3043-B396-EA90D60150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334" r="15311"/>
          <a:stretch/>
        </p:blipFill>
        <p:spPr>
          <a:xfrm>
            <a:off x="0" y="0"/>
            <a:ext cx="6163056" cy="68236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81FFB7-D66E-8947-B929-A897274B1BC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02" r="28232"/>
          <a:stretch/>
        </p:blipFill>
        <p:spPr>
          <a:xfrm>
            <a:off x="6016918" y="0"/>
            <a:ext cx="6175082" cy="68129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D6DBA8-1994-B148-98A9-DE7032919E8A}"/>
              </a:ext>
            </a:extLst>
          </p:cNvPr>
          <p:cNvSpPr txBox="1"/>
          <p:nvPr/>
        </p:nvSpPr>
        <p:spPr>
          <a:xfrm>
            <a:off x="7539196" y="6350768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Т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he Game Changers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CE1080-30DE-7946-890D-E3BE718361EB}"/>
              </a:ext>
            </a:extLst>
          </p:cNvPr>
          <p:cNvSpPr txBox="1"/>
          <p:nvPr/>
        </p:nvSpPr>
        <p:spPr>
          <a:xfrm>
            <a:off x="7064185" y="272659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Повредени ендотелни клетки</a:t>
            </a:r>
            <a:endParaRPr lang="en-US" sz="2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784AEA-7DA0-0C4A-8AA4-25A1F575E1A9}"/>
              </a:ext>
            </a:extLst>
          </p:cNvPr>
          <p:cNvSpPr txBox="1"/>
          <p:nvPr/>
        </p:nvSpPr>
        <p:spPr>
          <a:xfrm>
            <a:off x="1035241" y="272659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Добри ендотелни клетки</a:t>
            </a:r>
            <a:endParaRPr lang="en-US" sz="2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6044169"/>
      </p:ext>
    </p:extLst>
  </p:cSld>
  <p:clrMapOvr>
    <a:masterClrMapping/>
  </p:clrMapOvr>
  <p:transition spd="slow">
    <p:wipe dir="r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0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МЕСОТО, МЛЕЧНИТЕ ПРОДУКТИ И ЯЙЦАТА СА ВРЕДНИ?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1E75CB-64CF-854B-BF19-E1B97C9CD987}"/>
              </a:ext>
            </a:extLst>
          </p:cNvPr>
          <p:cNvSpPr txBox="1"/>
          <p:nvPr/>
        </p:nvSpPr>
        <p:spPr>
          <a:xfrm>
            <a:off x="790756" y="1651020"/>
            <a:ext cx="1121367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6. Водят до дисбиоза(дисбактериоза) (добавено уточнение) и до синдром на пропускливите черва (</a:t>
            </a:r>
            <a:r>
              <a:rPr lang="en-US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LGS);</a:t>
            </a:r>
            <a:endParaRPr lang="bg-BG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387192"/>
      </p:ext>
    </p:extLst>
  </p:cSld>
  <p:clrMapOvr>
    <a:masterClrMapping/>
  </p:clrMapOvr>
  <p:transition spd="slow">
    <p:wipe dir="r"/>
  </p:transition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0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МЕСОТО, МЛЕЧНИТЕ ПРОДУКТИ И ЯЙЦАТА СА ВРЕДНИ?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1E75CB-64CF-854B-BF19-E1B97C9CD987}"/>
              </a:ext>
            </a:extLst>
          </p:cNvPr>
          <p:cNvSpPr txBox="1"/>
          <p:nvPr/>
        </p:nvSpPr>
        <p:spPr>
          <a:xfrm>
            <a:off x="790756" y="1651020"/>
            <a:ext cx="1121367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6. Водят до дисбиоза(дисбактериоза) (добавено уточнение) и до синдром на пропускливите черва (</a:t>
            </a:r>
            <a:r>
              <a:rPr lang="en-US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LGS);</a:t>
            </a:r>
          </a:p>
          <a:p>
            <a:endParaRPr lang="en-US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en-US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7. </a:t>
            </a:r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Трудни за храносмилане;</a:t>
            </a:r>
          </a:p>
          <a:p>
            <a:endParaRPr lang="en-US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7087576"/>
      </p:ext>
    </p:extLst>
  </p:cSld>
  <p:clrMapOvr>
    <a:masterClrMapping/>
  </p:clrMapOvr>
  <p:transition spd="slow">
    <p:wipe dir="r"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0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МЕСОТО, МЛЕЧНИТЕ ПРОДУКТИ И ЯЙЦАТА СА ВРЕДНИ?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1E75CB-64CF-854B-BF19-E1B97C9CD987}"/>
              </a:ext>
            </a:extLst>
          </p:cNvPr>
          <p:cNvSpPr txBox="1"/>
          <p:nvPr/>
        </p:nvSpPr>
        <p:spPr>
          <a:xfrm>
            <a:off x="790756" y="1651020"/>
            <a:ext cx="11213674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6. Водят до дисбиоза(дисбактериоза) (добавено уточнение) и до синдром на пропускливите черва (</a:t>
            </a:r>
            <a:r>
              <a:rPr lang="en-US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LGS);</a:t>
            </a:r>
          </a:p>
          <a:p>
            <a:endParaRPr lang="en-US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en-US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7. </a:t>
            </a:r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Трудни за храносмилане;</a:t>
            </a:r>
          </a:p>
          <a:p>
            <a:endParaRPr lang="bg-BG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8. Наличието на захар </a:t>
            </a:r>
            <a:r>
              <a:rPr lang="en-US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Neu5Gc</a:t>
            </a:r>
            <a:endParaRPr lang="bg-BG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6998179"/>
      </p:ext>
    </p:extLst>
  </p:cSld>
  <p:clrMapOvr>
    <a:masterClrMapping/>
  </p:clrMapOvr>
  <p:transition spd="slow">
    <p:wipe dir="r"/>
  </p:transition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0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МЕСОТО, МЛЕЧНИТЕ ПРОДУКТИ И ЯЙЦАТА СА ВРЕДНИ?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1E75CB-64CF-854B-BF19-E1B97C9CD987}"/>
              </a:ext>
            </a:extLst>
          </p:cNvPr>
          <p:cNvSpPr txBox="1"/>
          <p:nvPr/>
        </p:nvSpPr>
        <p:spPr>
          <a:xfrm>
            <a:off x="790756" y="1651020"/>
            <a:ext cx="112136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9. Допълнителните вреди на млечните продукти;</a:t>
            </a:r>
          </a:p>
          <a:p>
            <a:endParaRPr lang="en-US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5663116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885700" y="2084665"/>
            <a:ext cx="10420600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</a:t>
            </a:r>
            <a:r>
              <a:rPr lang="bg-BG" sz="36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Който остава в доброволно невежество относно законите на своя физически организъм </a:t>
            </a:r>
            <a:br>
              <a:rPr lang="bg-BG" sz="36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6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 който ги нарушава чрез незнание, съгрешава срещу Бога</a:t>
            </a:r>
            <a: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."</a:t>
            </a:r>
          </a:p>
          <a:p>
            <a:endParaRPr lang="bg-BG" sz="1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Притчи Христови, стр. 348 (</a:t>
            </a:r>
            <a:r>
              <a:rPr lang="en-US" sz="3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COL 348)</a:t>
            </a: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1032511" y="169320"/>
            <a:ext cx="10146120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ТРЯБВА ЛИ ДА ИЗУЧАВАМЕ ЗАКОНИТЕ НА ЗДРАВЕТО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9847183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98F311-4B67-2449-8132-B45DBBDCFCC1}"/>
              </a:ext>
            </a:extLst>
          </p:cNvPr>
          <p:cNvSpPr txBox="1"/>
          <p:nvPr/>
        </p:nvSpPr>
        <p:spPr>
          <a:xfrm>
            <a:off x="8229600" y="6380946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Forks Over Knives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653B60-6CF3-694A-BB36-CD8C9BBAEF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801"/>
          <a:stretch/>
        </p:blipFill>
        <p:spPr>
          <a:xfrm>
            <a:off x="0" y="1920240"/>
            <a:ext cx="6053328" cy="49377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36FEB6-F00E-794B-9E81-7C3CE584F9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801"/>
          <a:stretch/>
        </p:blipFill>
        <p:spPr>
          <a:xfrm>
            <a:off x="6053328" y="1920240"/>
            <a:ext cx="6138672" cy="49377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98960DE-7C6F-4545-9453-7640481EE70A}"/>
              </a:ext>
            </a:extLst>
          </p:cNvPr>
          <p:cNvSpPr txBox="1"/>
          <p:nvPr/>
        </p:nvSpPr>
        <p:spPr>
          <a:xfrm>
            <a:off x="187570" y="0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АНГИОГРАМА НА ПАЦИЕНТ СЛЕД ПОЧТИ ФАТАЛЕН ИНФАРКТ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0AAD66-E0BB-2449-92B7-1EC7B1FD1DDB}"/>
              </a:ext>
            </a:extLst>
          </p:cNvPr>
          <p:cNvSpPr txBox="1"/>
          <p:nvPr/>
        </p:nvSpPr>
        <p:spPr>
          <a:xfrm>
            <a:off x="-1243584" y="1193118"/>
            <a:ext cx="7859150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1996г.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F75684-0CE0-5646-8E48-40E268713176}"/>
              </a:ext>
            </a:extLst>
          </p:cNvPr>
          <p:cNvSpPr txBox="1"/>
          <p:nvPr/>
        </p:nvSpPr>
        <p:spPr>
          <a:xfrm>
            <a:off x="5576434" y="1193118"/>
            <a:ext cx="7859150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1999г.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9745667"/>
      </p:ext>
    </p:extLst>
  </p:cSld>
  <p:clrMapOvr>
    <a:masterClrMapping/>
  </p:clrMapOvr>
  <p:transition spd="slow">
    <p:wipe dir="r"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BBB2F4-8E02-5843-AEDD-67D08B466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781" y="996884"/>
            <a:ext cx="11656437" cy="4864232"/>
          </a:xfrm>
          <a:prstGeom prst="rect">
            <a:avLst/>
          </a:prstGeom>
          <a:effectLst>
            <a:softEdge rad="3810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D6DBA8-1994-B148-98A9-DE7032919E8A}"/>
              </a:ext>
            </a:extLst>
          </p:cNvPr>
          <p:cNvSpPr txBox="1"/>
          <p:nvPr/>
        </p:nvSpPr>
        <p:spPr>
          <a:xfrm>
            <a:off x="7539196" y="6350768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Т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he Game Changers</a:t>
            </a:r>
          </a:p>
        </p:txBody>
      </p:sp>
    </p:spTree>
    <p:extLst>
      <p:ext uri="{BB962C8B-B14F-4D97-AF65-F5344CB8AC3E}">
        <p14:creationId xmlns:p14="http://schemas.microsoft.com/office/powerpoint/2010/main" val="124901024"/>
      </p:ext>
    </p:extLst>
  </p:cSld>
  <p:clrMapOvr>
    <a:masterClrMapping/>
  </p:clrMapOvr>
  <p:transition spd="slow">
    <p:wipe dir="r"/>
  </p:transition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8AF080-BFD0-E046-B8C3-079EE6F9E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82" y="178508"/>
            <a:ext cx="11360171" cy="6362970"/>
          </a:xfrm>
          <a:prstGeom prst="rect">
            <a:avLst/>
          </a:prstGeom>
          <a:effectLst>
            <a:softEdge rad="2667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4A788B-27D4-D84A-802E-407C7CDD0842}"/>
              </a:ext>
            </a:extLst>
          </p:cNvPr>
          <p:cNvSpPr txBox="1"/>
          <p:nvPr/>
        </p:nvSpPr>
        <p:spPr>
          <a:xfrm>
            <a:off x="7539196" y="6350768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Т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he Game Changers</a:t>
            </a:r>
          </a:p>
        </p:txBody>
      </p:sp>
    </p:spTree>
    <p:extLst>
      <p:ext uri="{BB962C8B-B14F-4D97-AF65-F5344CB8AC3E}">
        <p14:creationId xmlns:p14="http://schemas.microsoft.com/office/powerpoint/2010/main" val="133755633"/>
      </p:ext>
    </p:extLst>
  </p:cSld>
  <p:clrMapOvr>
    <a:masterClrMapping/>
  </p:clrMapOvr>
  <p:transition spd="slow">
    <p:wipe dir="r"/>
  </p:transition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9015F5-75DF-0949-B459-16B1F8067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551" y="214988"/>
            <a:ext cx="11838897" cy="6373381"/>
          </a:xfrm>
          <a:prstGeom prst="rect">
            <a:avLst/>
          </a:prstGeom>
          <a:effectLst>
            <a:softEdge rad="3429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5824B8-C361-2643-99E0-079681B66C0F}"/>
              </a:ext>
            </a:extLst>
          </p:cNvPr>
          <p:cNvSpPr txBox="1"/>
          <p:nvPr/>
        </p:nvSpPr>
        <p:spPr>
          <a:xfrm>
            <a:off x="7539196" y="6350768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Т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he Game Changers</a:t>
            </a:r>
          </a:p>
        </p:txBody>
      </p:sp>
    </p:spTree>
    <p:extLst>
      <p:ext uri="{BB962C8B-B14F-4D97-AF65-F5344CB8AC3E}">
        <p14:creationId xmlns:p14="http://schemas.microsoft.com/office/powerpoint/2010/main" val="633204925"/>
      </p:ext>
    </p:extLst>
  </p:cSld>
  <p:clrMapOvr>
    <a:masterClrMapping/>
  </p:clrMapOvr>
  <p:transition spd="slow">
    <p:wipe dir="r"/>
  </p:transition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62CEFD-39AD-C042-87FF-07CE4A67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08" y="169114"/>
            <a:ext cx="11877814" cy="6536486"/>
          </a:xfrm>
          <a:prstGeom prst="rect">
            <a:avLst/>
          </a:prstGeom>
          <a:effectLst>
            <a:softEdge rad="3302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2B51A0-102F-1942-A0E2-976D71623DE7}"/>
              </a:ext>
            </a:extLst>
          </p:cNvPr>
          <p:cNvSpPr txBox="1"/>
          <p:nvPr/>
        </p:nvSpPr>
        <p:spPr>
          <a:xfrm>
            <a:off x="7539196" y="6350768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Източник: Т</a:t>
            </a:r>
            <a:r>
              <a:rPr lang="en-US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he Game Changers</a:t>
            </a:r>
          </a:p>
        </p:txBody>
      </p:sp>
    </p:spTree>
    <p:extLst>
      <p:ext uri="{BB962C8B-B14F-4D97-AF65-F5344CB8AC3E}">
        <p14:creationId xmlns:p14="http://schemas.microsoft.com/office/powerpoint/2010/main" val="2405558488"/>
      </p:ext>
    </p:extLst>
  </p:cSld>
  <p:clrMapOvr>
    <a:masterClrMapping/>
  </p:clrMapOvr>
  <p:transition spd="slow">
    <p:wipe dir="r"/>
  </p:transition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4D2901F-27F7-2945-9B6D-63B3343BD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7" name="Picture 3" descr="C:\Users\zaraevo\Desktop\bible_PNG4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brightnessContrast bright="-3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14"/>
          <a:stretch/>
        </p:blipFill>
        <p:spPr bwMode="auto">
          <a:xfrm>
            <a:off x="2743200" y="5486400"/>
            <a:ext cx="6477000" cy="16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38069" y="654054"/>
            <a:ext cx="988726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g-BG" sz="4500" u="sng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Битие 1:29</a:t>
            </a:r>
            <a:endParaRPr lang="en-US" sz="4500" u="sng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lvl="0" algn="ctr"/>
            <a:endParaRPr lang="en-US" sz="1000" dirty="0">
              <a:solidFill>
                <a:prstClr val="white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lvl="0" algn="ctr"/>
            <a:r>
              <a:rPr lang="bg-BG" sz="4500" dirty="0">
                <a:solidFill>
                  <a:prstClr val="white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„И Бог рече: Вижте, давам ви всяка семеносна трева, която е по лицето на цялата земя и всяко дърво, което има в себе си плод на семеносно дърво; те ще ви бъдат за храна.</a:t>
            </a:r>
          </a:p>
        </p:txBody>
      </p:sp>
      <p:pic>
        <p:nvPicPr>
          <p:cNvPr id="9" name="Picture 3" descr="C:\Users\zaraevo\Desktop\bible_PNG43.png">
            <a:extLst>
              <a:ext uri="{FF2B5EF4-FFF2-40B4-BE49-F238E27FC236}">
                <a16:creationId xmlns:a16="http://schemas.microsoft.com/office/drawing/2014/main" id="{24E025BB-4F1E-2D4F-9D16-34405A69AA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brightnessContrast bright="-3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14"/>
          <a:stretch/>
        </p:blipFill>
        <p:spPr bwMode="auto">
          <a:xfrm>
            <a:off x="2857500" y="5501586"/>
            <a:ext cx="6477000" cy="16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586189"/>
      </p:ext>
    </p:extLst>
  </p:cSld>
  <p:clrMapOvr>
    <a:masterClrMapping/>
  </p:clrMapOvr>
  <p:transition spd="slow">
    <p:wipe dir="r"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4D2901F-27F7-2945-9B6D-63B3343BD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7" name="Picture 3" descr="C:\Users\zaraevo\Desktop\bible_PNG4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brightnessContrast bright="-3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14"/>
          <a:stretch/>
        </p:blipFill>
        <p:spPr bwMode="auto">
          <a:xfrm>
            <a:off x="2743200" y="5486400"/>
            <a:ext cx="6477000" cy="16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38069" y="1339854"/>
            <a:ext cx="9887262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g-BG" sz="4500" u="sng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Битие </a:t>
            </a:r>
            <a:r>
              <a:rPr lang="en-US" sz="4500" u="sng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3</a:t>
            </a:r>
            <a:r>
              <a:rPr lang="bg-BG" sz="4500" u="sng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  <a:r>
              <a:rPr lang="en-US" sz="4500" u="sng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18</a:t>
            </a:r>
          </a:p>
          <a:p>
            <a:pPr lvl="0" algn="ctr"/>
            <a:endParaRPr lang="en-US" sz="1000" dirty="0">
              <a:solidFill>
                <a:prstClr val="white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lvl="0" algn="ctr"/>
            <a:r>
              <a:rPr lang="bg-BG" sz="4500" dirty="0">
                <a:solidFill>
                  <a:prstClr val="white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</a:t>
            </a:r>
            <a:r>
              <a:rPr lang="en-US" sz="4500" dirty="0">
                <a:solidFill>
                  <a:prstClr val="white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</a:t>
            </a:r>
            <a:r>
              <a:rPr lang="bg-BG" sz="4500" dirty="0">
                <a:solidFill>
                  <a:prstClr val="white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ръни и бодили ще ти ражда и ще ядеш полската трева“</a:t>
            </a:r>
          </a:p>
        </p:txBody>
      </p:sp>
      <p:pic>
        <p:nvPicPr>
          <p:cNvPr id="9" name="Picture 3" descr="C:\Users\zaraevo\Desktop\bible_PNG43.png">
            <a:extLst>
              <a:ext uri="{FF2B5EF4-FFF2-40B4-BE49-F238E27FC236}">
                <a16:creationId xmlns:a16="http://schemas.microsoft.com/office/drawing/2014/main" id="{24E025BB-4F1E-2D4F-9D16-34405A69AA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brightnessContrast bright="-3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14"/>
          <a:stretch/>
        </p:blipFill>
        <p:spPr bwMode="auto">
          <a:xfrm>
            <a:off x="2857500" y="5501586"/>
            <a:ext cx="6477000" cy="16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498030"/>
      </p:ext>
    </p:extLst>
  </p:cSld>
  <p:clrMapOvr>
    <a:masterClrMapping/>
  </p:clrMapOvr>
  <p:transition spd="slow">
    <p:wipe dir="r"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091636-E220-1D45-AAEA-AD2CF62505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421" y="29625"/>
            <a:ext cx="12287701" cy="69118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979024" y="1323622"/>
            <a:ext cx="1042060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"Диетата, определена за човека в началото, не включваше животинска храна. Едва след потопа, когато всяко зелено нещо на земята е беше унищожено, човекът получи разрешение да яде месо." </a:t>
            </a:r>
            <a:r>
              <a:rPr lang="bg-BG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Съвети за здраве и храна, стр. 373 (</a:t>
            </a:r>
            <a:r>
              <a:rPr lang="en-US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CD 373)</a:t>
            </a:r>
          </a:p>
          <a:p>
            <a:endParaRPr lang="en-US" sz="2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954042"/>
      </p:ext>
    </p:extLst>
  </p:cSld>
  <p:clrMapOvr>
    <a:masterClrMapping/>
  </p:clrMapOvr>
  <p:transition spd="slow">
    <p:wipe dir="r"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091636-E220-1D45-AAEA-AD2CF62505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421" y="29625"/>
            <a:ext cx="12287701" cy="69118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862834" y="29625"/>
            <a:ext cx="10876154" cy="96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"Бог не даде на човека разрешение да яде животинска храна до времето след потопа. Всичко беше унищожено, от което човек можеше да се препитава, и затова Господ в тяхната нужда даде на Ной разрешение да яде от чистите животни, </a:t>
            </a:r>
          </a:p>
          <a:p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които беше взел със себе си в ковчега. Но животинската храна не беше най-здравословната храна за човека...След потопа, хората ядяха предимно животинска храна. Бог видя, че пътищата на човека са покварени и че той е предразположен да се издига гордо срещу своя Създател и да следва наклонностите на собственото си сърце. </a:t>
            </a:r>
            <a:br>
              <a:rPr lang="en-US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 Той позволи на тази дълголетна раса да яде </a:t>
            </a:r>
            <a:br>
              <a:rPr lang="en-US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животинска храна, </a:t>
            </a:r>
            <a:r>
              <a:rPr lang="bg-BG" sz="2900" b="1" i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да съкрати живот</a:t>
            </a:r>
            <a:r>
              <a:rPr lang="en-US" sz="2900" b="1" i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 </a:t>
            </a:r>
            <a:r>
              <a:rPr lang="bg-BG" sz="2900" b="1" i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си</a:t>
            </a:r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</a:t>
            </a:r>
            <a:br>
              <a:rPr lang="en-US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Скоро след потопа расата започна бързо да </a:t>
            </a:r>
            <a:br>
              <a:rPr lang="en-US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намалява по размер и дълголетие."</a:t>
            </a:r>
          </a:p>
          <a:p>
            <a:r>
              <a:rPr lang="bg-BG" sz="29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Съвети за здраве и храна, стр. 373 (</a:t>
            </a:r>
            <a:r>
              <a:rPr lang="en-US" sz="29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CD 373)</a:t>
            </a: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451450"/>
      </p:ext>
    </p:extLst>
  </p:cSld>
  <p:clrMapOvr>
    <a:masterClrMapping/>
  </p:clrMapOvr>
  <p:transition spd="slow">
    <p:wipe dir="r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091636-E220-1D45-AAEA-AD2CF62505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421" y="29625"/>
            <a:ext cx="12287701" cy="6911832"/>
          </a:xfrm>
          <a:prstGeom prst="rect">
            <a:avLst/>
          </a:prstGeom>
        </p:spPr>
      </p:pic>
      <p:sp>
        <p:nvSpPr>
          <p:cNvPr id="14" name="Text Box 6">
            <a:extLst>
              <a:ext uri="{FF2B5EF4-FFF2-40B4-BE49-F238E27FC236}">
                <a16:creationId xmlns:a16="http://schemas.microsoft.com/office/drawing/2014/main" id="{DA971CA4-6E92-4A4D-81F8-D2C4BB152611}"/>
              </a:ext>
            </a:extLst>
          </p:cNvPr>
          <p:cNvSpPr txBox="1"/>
          <p:nvPr/>
        </p:nvSpPr>
        <p:spPr>
          <a:xfrm>
            <a:off x="7716202" y="543572"/>
            <a:ext cx="3683422" cy="313747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гр. кафяв боб</a:t>
            </a:r>
          </a:p>
          <a:p>
            <a:pPr>
              <a:spcAft>
                <a:spcPts val="0"/>
              </a:spcAft>
            </a:pPr>
            <a:endParaRPr lang="bg-BG" sz="2800" b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bg-BG" sz="2800" b="1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bg-BG" sz="2800" b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bg-BG" sz="2800" b="1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 гр. протеин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мг. желязо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123 мг. калций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171 мг. магнезий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мг. холестерол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гр. фибри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Средна цена 5лв/кг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DBD13C0B-978B-FE47-85BC-2DCC170E075A}"/>
              </a:ext>
            </a:extLst>
          </p:cNvPr>
          <p:cNvSpPr txBox="1"/>
          <p:nvPr/>
        </p:nvSpPr>
        <p:spPr>
          <a:xfrm>
            <a:off x="1642183" y="543573"/>
            <a:ext cx="4773858" cy="60213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гр. телешко мес</a:t>
            </a:r>
            <a:r>
              <a:rPr lang="en-US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bg-BG" sz="2800" b="1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bg-BG" sz="2800" b="1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bg-BG" sz="2800" b="1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bg-BG" sz="2800" b="1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bg-BG" sz="2800" b="1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 гр. протеин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1.9 мг. желязо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 мг. калций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 мг. магнезий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74 мг. холестерол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гр. фибри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Средна цена 12лв/кг</a:t>
            </a:r>
            <a:endParaRPr lang="en-US" sz="28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9C6DB7-5287-504A-8B15-C0FCA51F479F}"/>
              </a:ext>
            </a:extLst>
          </p:cNvPr>
          <p:cNvPicPr/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097" b="12637"/>
          <a:stretch/>
        </p:blipFill>
        <p:spPr bwMode="auto">
          <a:xfrm>
            <a:off x="1826018" y="1175709"/>
            <a:ext cx="3407471" cy="19094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AD7E834-D92F-1C44-9693-BD5FAEAC4470}"/>
              </a:ext>
            </a:extLst>
          </p:cNvPr>
          <p:cNvPicPr/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688" b="9980"/>
          <a:stretch/>
        </p:blipFill>
        <p:spPr bwMode="auto">
          <a:xfrm>
            <a:off x="7801113" y="1085576"/>
            <a:ext cx="3288918" cy="19995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03297201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15932" y="2186431"/>
            <a:ext cx="10420600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Чист въздух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слънчева светлина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въздържание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почивка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упражнения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правилно хранене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употреба на вода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доверие в божествената сила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— това са истинските средства за лечение. </a:t>
            </a:r>
          </a:p>
          <a:p>
            <a:br>
              <a:rPr lang="bg-BG" sz="1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b="1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 стъпките на Великия лекар, стр. 127 (</a:t>
            </a:r>
            <a:r>
              <a:rPr lang="en-US" sz="3300" b="1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MH 127)</a:t>
            </a: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1032511" y="169320"/>
            <a:ext cx="10146120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КОИ СА ЗАКОНИТЕ НА ЗАКОНИТЕ НА ЗДРАВЕТО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293269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B3E0EB-5D2F-064F-BCAC-22A75C95B794}"/>
              </a:ext>
            </a:extLst>
          </p:cNvPr>
          <p:cNvSpPr txBox="1"/>
          <p:nvPr/>
        </p:nvSpPr>
        <p:spPr>
          <a:xfrm>
            <a:off x="1254438" y="229345"/>
            <a:ext cx="9683123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ПРОФЕСИОНАЛНИ СПОРТИСТИ ИЗПОЛЗВАЩИ РАСТИТЕЛНА ДИЕАТА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031C82-2F66-B542-924B-720ED5466CED}"/>
              </a:ext>
            </a:extLst>
          </p:cNvPr>
          <p:cNvSpPr txBox="1"/>
          <p:nvPr/>
        </p:nvSpPr>
        <p:spPr>
          <a:xfrm>
            <a:off x="2459032" y="5501343"/>
            <a:ext cx="7859150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Novan Djokovic</a:t>
            </a:r>
            <a:b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en-US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2</a:t>
            </a: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3 титли от Големия Шлем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50A96C-3311-E54C-95C6-33C8339A7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127" y="1754478"/>
            <a:ext cx="6384305" cy="3583643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3216176713"/>
      </p:ext>
    </p:extLst>
  </p:cSld>
  <p:clrMapOvr>
    <a:masterClrMapping/>
  </p:clrMapOvr>
  <p:transition spd="slow">
    <p:wipe dir="r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B3E0EB-5D2F-064F-BCAC-22A75C95B794}"/>
              </a:ext>
            </a:extLst>
          </p:cNvPr>
          <p:cNvSpPr txBox="1"/>
          <p:nvPr/>
        </p:nvSpPr>
        <p:spPr>
          <a:xfrm>
            <a:off x="1254438" y="229345"/>
            <a:ext cx="9683123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ПРОФЕСИОНАЛНИ СПОРТИСТИ ИЗПОЛЗВАЩИ РАСТИТЕЛНА ДИЕАТА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031C82-2F66-B542-924B-720ED5466CED}"/>
              </a:ext>
            </a:extLst>
          </p:cNvPr>
          <p:cNvSpPr txBox="1"/>
          <p:nvPr/>
        </p:nvSpPr>
        <p:spPr>
          <a:xfrm>
            <a:off x="2349304" y="5529567"/>
            <a:ext cx="7859150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Lewis Hamilton</a:t>
            </a:r>
            <a:b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7-кратен световен шампион на Формула 1 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55DC81-BD61-9E4A-87C3-7FB9CA8E3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090" y="1619480"/>
            <a:ext cx="5175817" cy="3881863"/>
          </a:xfrm>
          <a:prstGeom prst="rect">
            <a:avLst/>
          </a:prstGeom>
          <a:effectLst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val="3151485270"/>
      </p:ext>
    </p:extLst>
  </p:cSld>
  <p:clrMapOvr>
    <a:masterClrMapping/>
  </p:clrMapOvr>
  <p:transition spd="slow">
    <p:wipe dir="r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B3E0EB-5D2F-064F-BCAC-22A75C95B794}"/>
              </a:ext>
            </a:extLst>
          </p:cNvPr>
          <p:cNvSpPr txBox="1"/>
          <p:nvPr/>
        </p:nvSpPr>
        <p:spPr>
          <a:xfrm>
            <a:off x="1254438" y="229345"/>
            <a:ext cx="9683123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ПРОФЕСИОНАЛНИ СПОРТИСТИ ИЗПОЛЗВАЩИ РАСТИТЕЛНА ДИЕАТА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031C82-2F66-B542-924B-720ED5466CED}"/>
              </a:ext>
            </a:extLst>
          </p:cNvPr>
          <p:cNvSpPr txBox="1"/>
          <p:nvPr/>
        </p:nvSpPr>
        <p:spPr>
          <a:xfrm>
            <a:off x="2349304" y="5529567"/>
            <a:ext cx="7859150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Scott Jurek</a:t>
            </a:r>
            <a:b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en-US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US </a:t>
            </a: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рекордьор, 24 часа – 265км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FBD4D2-9F5E-1D4F-975D-81754D4147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41" b="22223"/>
          <a:stretch/>
        </p:blipFill>
        <p:spPr>
          <a:xfrm>
            <a:off x="4379975" y="1542750"/>
            <a:ext cx="3797808" cy="4035324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2091420432"/>
      </p:ext>
    </p:extLst>
  </p:cSld>
  <p:clrMapOvr>
    <a:masterClrMapping/>
  </p:clrMapOvr>
  <p:transition spd="slow">
    <p:wipe dir="r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B3E0EB-5D2F-064F-BCAC-22A75C95B794}"/>
              </a:ext>
            </a:extLst>
          </p:cNvPr>
          <p:cNvSpPr txBox="1"/>
          <p:nvPr/>
        </p:nvSpPr>
        <p:spPr>
          <a:xfrm>
            <a:off x="1254438" y="229345"/>
            <a:ext cx="9683123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ПРОФЕСИОНАЛНИ СПОРТИСТИ ИЗПОЛЗВАЩИ РАСТИТЕЛНА ДИЕАТА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031C82-2F66-B542-924B-720ED5466CED}"/>
              </a:ext>
            </a:extLst>
          </p:cNvPr>
          <p:cNvSpPr txBox="1"/>
          <p:nvPr/>
        </p:nvSpPr>
        <p:spPr>
          <a:xfrm>
            <a:off x="2166424" y="5557787"/>
            <a:ext cx="7859150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Carl Lewis</a:t>
            </a:r>
            <a:b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en-US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9</a:t>
            </a: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кратен олимпийски шампион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C4E1D3-C0D2-264C-A006-9C0322A09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449" y="1674461"/>
            <a:ext cx="3721100" cy="37719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840484116"/>
      </p:ext>
    </p:extLst>
  </p:cSld>
  <p:clrMapOvr>
    <a:masterClrMapping/>
  </p:clrMapOvr>
  <p:transition spd="slow">
    <p:wipe dir="r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B3E0EB-5D2F-064F-BCAC-22A75C95B794}"/>
              </a:ext>
            </a:extLst>
          </p:cNvPr>
          <p:cNvSpPr txBox="1"/>
          <p:nvPr/>
        </p:nvSpPr>
        <p:spPr>
          <a:xfrm>
            <a:off x="1254438" y="229345"/>
            <a:ext cx="9683123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ПРОФЕСИОНАЛНИ СПОРТИСТИ ИЗПОЛЗВАЩИ РАСТИТЕЛНА ДИЕАТА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B2634E-54C3-454A-BDAE-D3F2DB367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2258" y="1747833"/>
            <a:ext cx="6612638" cy="3758763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031C82-2F66-B542-924B-720ED5466CED}"/>
              </a:ext>
            </a:extLst>
          </p:cNvPr>
          <p:cNvSpPr txBox="1"/>
          <p:nvPr/>
        </p:nvSpPr>
        <p:spPr>
          <a:xfrm>
            <a:off x="2166424" y="5501343"/>
            <a:ext cx="7859150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Farris Kendrick </a:t>
            </a:r>
            <a:b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олимпийски шампион 2016г.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736635"/>
      </p:ext>
    </p:extLst>
  </p:cSld>
  <p:clrMapOvr>
    <a:masterClrMapping/>
  </p:clrMapOvr>
  <p:transition spd="slow">
    <p:wipe dir="r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B3E0EB-5D2F-064F-BCAC-22A75C95B794}"/>
              </a:ext>
            </a:extLst>
          </p:cNvPr>
          <p:cNvSpPr txBox="1"/>
          <p:nvPr/>
        </p:nvSpPr>
        <p:spPr>
          <a:xfrm>
            <a:off x="1254438" y="229345"/>
            <a:ext cx="9683123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ПРОФЕСИОНАЛНИ СПОРТИСТИ ИЗПОЛЗВАЩИ РАСТИТЕЛНА ДИЕАТА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031C82-2F66-B542-924B-720ED5466CED}"/>
              </a:ext>
            </a:extLst>
          </p:cNvPr>
          <p:cNvSpPr txBox="1"/>
          <p:nvPr/>
        </p:nvSpPr>
        <p:spPr>
          <a:xfrm>
            <a:off x="2166424" y="5557787"/>
            <a:ext cx="7859150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Dotsie Bausch</a:t>
            </a:r>
            <a:b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Сребърен олимпийски медалист на 39г.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42C818-522D-4C42-A585-55009C2FB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0406" y="1695450"/>
            <a:ext cx="6746144" cy="3750911"/>
          </a:xfrm>
          <a:prstGeom prst="rect">
            <a:avLst/>
          </a:prstGeom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3420634441"/>
      </p:ext>
    </p:extLst>
  </p:cSld>
  <p:clrMapOvr>
    <a:masterClrMapping/>
  </p:clrMapOvr>
  <p:transition spd="slow">
    <p:wipe dir="r"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B3E0EB-5D2F-064F-BCAC-22A75C95B794}"/>
              </a:ext>
            </a:extLst>
          </p:cNvPr>
          <p:cNvSpPr txBox="1"/>
          <p:nvPr/>
        </p:nvSpPr>
        <p:spPr>
          <a:xfrm>
            <a:off x="1254438" y="229345"/>
            <a:ext cx="9683123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ПРОФЕСИОНАЛНИ СПОРТИСТИ ИЗПОЛЗВАЩИ РАСТИТЕЛНА ДИЕАТА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031C82-2F66-B542-924B-720ED5466CED}"/>
              </a:ext>
            </a:extLst>
          </p:cNvPr>
          <p:cNvSpPr txBox="1"/>
          <p:nvPr/>
        </p:nvSpPr>
        <p:spPr>
          <a:xfrm>
            <a:off x="2166424" y="5557787"/>
            <a:ext cx="7859150" cy="1650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Patrik Baboumian</a:t>
            </a:r>
          </a:p>
          <a:p>
            <a:pPr algn="ctr"/>
            <a:r>
              <a:rPr lang="en-US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11</a:t>
            </a: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-кратен световен рекордьор</a:t>
            </a:r>
            <a:br>
              <a:rPr lang="bg-BG" sz="6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8CB7FE-873F-934B-81FD-958592A0C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014" y="1646280"/>
            <a:ext cx="6855969" cy="3856483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2674970879"/>
      </p:ext>
    </p:extLst>
  </p:cSld>
  <p:clrMapOvr>
    <a:masterClrMapping/>
  </p:clrMapOvr>
  <p:transition spd="slow">
    <p:wipe dir="r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4D2901F-27F7-2945-9B6D-63B3343BD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7" name="Picture 3" descr="C:\Users\zaraevo\Desktop\bible_PNG4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brightnessContrast bright="-3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14"/>
          <a:stretch/>
        </p:blipFill>
        <p:spPr bwMode="auto">
          <a:xfrm>
            <a:off x="2743200" y="5486400"/>
            <a:ext cx="6477000" cy="16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38069" y="1166118"/>
            <a:ext cx="9887262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g-BG" sz="4500" u="sng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Притчи 3:7,8</a:t>
            </a:r>
            <a:endParaRPr lang="en-US" sz="4500" u="sng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lvl="0" algn="ctr"/>
            <a:endParaRPr lang="en-US" sz="1000" dirty="0">
              <a:solidFill>
                <a:prstClr val="white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lvl="0" algn="ctr"/>
            <a:r>
              <a:rPr lang="bg-BG" sz="4500" dirty="0">
                <a:solidFill>
                  <a:prstClr val="white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„Не мисли себе си за мъдър; Бой се от Господа, и отклонявай се от зло;</a:t>
            </a:r>
          </a:p>
          <a:p>
            <a:pPr lvl="0" algn="ctr"/>
            <a:r>
              <a:rPr lang="bg-BG" sz="4500" dirty="0">
                <a:solidFill>
                  <a:prstClr val="white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Това ще бъде здраве за тялото ти И влага за костите ти.“</a:t>
            </a:r>
          </a:p>
        </p:txBody>
      </p:sp>
      <p:pic>
        <p:nvPicPr>
          <p:cNvPr id="9" name="Picture 3" descr="C:\Users\zaraevo\Desktop\bible_PNG43.png">
            <a:extLst>
              <a:ext uri="{FF2B5EF4-FFF2-40B4-BE49-F238E27FC236}">
                <a16:creationId xmlns:a16="http://schemas.microsoft.com/office/drawing/2014/main" id="{24E025BB-4F1E-2D4F-9D16-34405A69AA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brightnessContrast bright="-3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14"/>
          <a:stretch/>
        </p:blipFill>
        <p:spPr bwMode="auto">
          <a:xfrm>
            <a:off x="2857500" y="5501586"/>
            <a:ext cx="6477000" cy="16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372720"/>
      </p:ext>
    </p:extLst>
  </p:cSld>
  <p:clrMapOvr>
    <a:masterClrMapping/>
  </p:clrMapOvr>
  <p:transition spd="slow">
    <p:wipe dir="r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B3E0EB-5D2F-064F-BCAC-22A75C95B794}"/>
              </a:ext>
            </a:extLst>
          </p:cNvPr>
          <p:cNvSpPr txBox="1"/>
          <p:nvPr/>
        </p:nvSpPr>
        <p:spPr>
          <a:xfrm>
            <a:off x="3520813" y="229345"/>
            <a:ext cx="8113029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ПРИМЕРНО МЕНЮ: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1993D9-08A1-464E-8709-F348927A1026}"/>
              </a:ext>
            </a:extLst>
          </p:cNvPr>
          <p:cNvSpPr txBox="1"/>
          <p:nvPr/>
        </p:nvSpPr>
        <p:spPr>
          <a:xfrm>
            <a:off x="4869366" y="822251"/>
            <a:ext cx="2453267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ЗАКУСКА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D2E935-EFB0-024F-9522-629237D7BC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894" b="22134"/>
          <a:stretch/>
        </p:blipFill>
        <p:spPr>
          <a:xfrm>
            <a:off x="0" y="2114102"/>
            <a:ext cx="3376246" cy="3427162"/>
          </a:xfrm>
          <a:prstGeom prst="rect">
            <a:avLst/>
          </a:prstGeom>
          <a:effectLst>
            <a:softEdge rad="190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7AB1CB-692F-844F-AA2A-6AA760B188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237" b="19200"/>
          <a:stretch/>
        </p:blipFill>
        <p:spPr>
          <a:xfrm>
            <a:off x="3301356" y="2138644"/>
            <a:ext cx="3245748" cy="3267609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B00ED0-AC9B-C142-85EF-C45B643123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651" r="4831" b="4242"/>
          <a:stretch/>
        </p:blipFill>
        <p:spPr>
          <a:xfrm>
            <a:off x="6366122" y="2114101"/>
            <a:ext cx="5825878" cy="3292151"/>
          </a:xfrm>
          <a:prstGeom prst="rect">
            <a:avLst/>
          </a:prstGeom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366087440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B3E0EB-5D2F-064F-BCAC-22A75C95B794}"/>
              </a:ext>
            </a:extLst>
          </p:cNvPr>
          <p:cNvSpPr txBox="1"/>
          <p:nvPr/>
        </p:nvSpPr>
        <p:spPr>
          <a:xfrm>
            <a:off x="3520813" y="229345"/>
            <a:ext cx="8113029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ПРИМЕРНО МЕНЮ: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1993D9-08A1-464E-8709-F348927A1026}"/>
              </a:ext>
            </a:extLst>
          </p:cNvPr>
          <p:cNvSpPr txBox="1"/>
          <p:nvPr/>
        </p:nvSpPr>
        <p:spPr>
          <a:xfrm>
            <a:off x="4869366" y="822251"/>
            <a:ext cx="2453267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ЗАКУСКА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86254C-F360-EB4C-9EC9-BB2B078E2C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400" b="23733"/>
          <a:stretch/>
        </p:blipFill>
        <p:spPr>
          <a:xfrm>
            <a:off x="6426591" y="1549373"/>
            <a:ext cx="5045612" cy="5110785"/>
          </a:xfrm>
          <a:prstGeom prst="rect">
            <a:avLst/>
          </a:prstGeom>
          <a:effectLst>
            <a:softEdge rad="2794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B7E838-5287-9A42-97C0-3D75B30F4F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894" b="22134"/>
          <a:stretch/>
        </p:blipFill>
        <p:spPr>
          <a:xfrm>
            <a:off x="622730" y="1549373"/>
            <a:ext cx="5084064" cy="5160735"/>
          </a:xfrm>
          <a:prstGeom prst="rect">
            <a:avLst/>
          </a:prstGeom>
          <a:effectLst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392399490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76606D-9E1B-5D41-806A-03770BD814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3F818D-8B6A-4C4A-934D-9E0267E6790A}"/>
              </a:ext>
            </a:extLst>
          </p:cNvPr>
          <p:cNvSpPr txBox="1"/>
          <p:nvPr/>
        </p:nvSpPr>
        <p:spPr>
          <a:xfrm>
            <a:off x="4221877" y="255858"/>
            <a:ext cx="408265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NEW START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13AE9-B132-1648-B2BA-35E3AC83CF7C}"/>
              </a:ext>
            </a:extLst>
          </p:cNvPr>
          <p:cNvSpPr txBox="1"/>
          <p:nvPr/>
        </p:nvSpPr>
        <p:spPr>
          <a:xfrm>
            <a:off x="4221877" y="1517905"/>
            <a:ext cx="89814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N</a:t>
            </a:r>
            <a:r>
              <a:rPr lang="en-US" sz="4000" dirty="0">
                <a:solidFill>
                  <a:schemeClr val="bg1"/>
                </a:solidFill>
              </a:rPr>
              <a:t>utrition</a:t>
            </a:r>
          </a:p>
          <a:p>
            <a:r>
              <a:rPr lang="en-US" sz="4000" b="1" dirty="0">
                <a:solidFill>
                  <a:srgbClr val="FFFF00"/>
                </a:solidFill>
              </a:rPr>
              <a:t>E</a:t>
            </a:r>
            <a:r>
              <a:rPr lang="en-US" sz="4000" dirty="0">
                <a:solidFill>
                  <a:schemeClr val="bg1"/>
                </a:solidFill>
              </a:rPr>
              <a:t>xercise</a:t>
            </a:r>
          </a:p>
          <a:p>
            <a:r>
              <a:rPr lang="en-US" sz="4000" b="1" dirty="0">
                <a:solidFill>
                  <a:srgbClr val="FFFF00"/>
                </a:solidFill>
              </a:rPr>
              <a:t>W</a:t>
            </a:r>
            <a:r>
              <a:rPr lang="en-US" sz="4000" dirty="0">
                <a:solidFill>
                  <a:schemeClr val="bg1"/>
                </a:solidFill>
              </a:rPr>
              <a:t>ater</a:t>
            </a:r>
          </a:p>
          <a:p>
            <a:r>
              <a:rPr lang="en-US" sz="4000" b="1" dirty="0">
                <a:solidFill>
                  <a:srgbClr val="FFFF00"/>
                </a:solidFill>
              </a:rPr>
              <a:t>S</a:t>
            </a:r>
            <a:r>
              <a:rPr lang="en-US" sz="4000" dirty="0">
                <a:solidFill>
                  <a:schemeClr val="bg1"/>
                </a:solidFill>
              </a:rPr>
              <a:t>unlight</a:t>
            </a:r>
          </a:p>
          <a:p>
            <a:r>
              <a:rPr lang="en-US" sz="4000" b="1" dirty="0">
                <a:solidFill>
                  <a:srgbClr val="FFFF00"/>
                </a:solidFill>
              </a:rPr>
              <a:t>T</a:t>
            </a:r>
            <a:r>
              <a:rPr lang="en-US" sz="4000" dirty="0">
                <a:solidFill>
                  <a:schemeClr val="bg1"/>
                </a:solidFill>
              </a:rPr>
              <a:t>emperance</a:t>
            </a:r>
          </a:p>
          <a:p>
            <a:r>
              <a:rPr lang="en-US" sz="4000" b="1" dirty="0">
                <a:solidFill>
                  <a:srgbClr val="FFFF00"/>
                </a:solidFill>
              </a:rPr>
              <a:t>A</a:t>
            </a:r>
            <a:r>
              <a:rPr lang="en-US" sz="4000" dirty="0">
                <a:solidFill>
                  <a:schemeClr val="bg1"/>
                </a:solidFill>
              </a:rPr>
              <a:t>ir</a:t>
            </a:r>
          </a:p>
          <a:p>
            <a:r>
              <a:rPr lang="en-US" sz="4000" b="1" dirty="0">
                <a:solidFill>
                  <a:srgbClr val="FFFF00"/>
                </a:solidFill>
              </a:rPr>
              <a:t>R</a:t>
            </a:r>
            <a:r>
              <a:rPr lang="en-US" sz="4000" dirty="0">
                <a:solidFill>
                  <a:schemeClr val="bg1"/>
                </a:solidFill>
              </a:rPr>
              <a:t>est</a:t>
            </a:r>
          </a:p>
          <a:p>
            <a:r>
              <a:rPr lang="en-US" sz="4000" b="1" dirty="0">
                <a:solidFill>
                  <a:srgbClr val="FFFF00"/>
                </a:solidFill>
              </a:rPr>
              <a:t>T</a:t>
            </a:r>
            <a:r>
              <a:rPr lang="en-US" sz="4000" dirty="0">
                <a:solidFill>
                  <a:schemeClr val="bg1"/>
                </a:solidFill>
              </a:rPr>
              <a:t>rust in God</a:t>
            </a:r>
          </a:p>
        </p:txBody>
      </p:sp>
    </p:spTree>
    <p:extLst>
      <p:ext uri="{BB962C8B-B14F-4D97-AF65-F5344CB8AC3E}">
        <p14:creationId xmlns:p14="http://schemas.microsoft.com/office/powerpoint/2010/main" val="4077712206"/>
      </p:ext>
    </p:extLst>
  </p:cSld>
  <p:clrMapOvr>
    <a:masterClrMapping/>
  </p:clrMapOvr>
  <p:transition spd="slow">
    <p:wipe dir="r"/>
  </p:transition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B3E0EB-5D2F-064F-BCAC-22A75C95B794}"/>
              </a:ext>
            </a:extLst>
          </p:cNvPr>
          <p:cNvSpPr txBox="1"/>
          <p:nvPr/>
        </p:nvSpPr>
        <p:spPr>
          <a:xfrm>
            <a:off x="3520813" y="229345"/>
            <a:ext cx="8113029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ПРИМЕРНО МЕНЮ: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1993D9-08A1-464E-8709-F348927A1026}"/>
              </a:ext>
            </a:extLst>
          </p:cNvPr>
          <p:cNvSpPr txBox="1"/>
          <p:nvPr/>
        </p:nvSpPr>
        <p:spPr>
          <a:xfrm>
            <a:off x="5124060" y="889359"/>
            <a:ext cx="2453267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ОБЯД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08F0B0-3A71-3040-962A-244480C4A3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16" b="26923"/>
          <a:stretch/>
        </p:blipFill>
        <p:spPr>
          <a:xfrm>
            <a:off x="253400" y="2128837"/>
            <a:ext cx="3456899" cy="3549083"/>
          </a:xfrm>
          <a:prstGeom prst="rect">
            <a:avLst/>
          </a:prstGeom>
          <a:effectLst>
            <a:softEdge rad="190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0BEA18-A617-F04E-AFE0-2083024AB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8442" y="2145390"/>
            <a:ext cx="3758751" cy="3425543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E6148E-4EA2-424E-98E2-52FB16EB97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5337" y="2145390"/>
            <a:ext cx="3785869" cy="3425543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374864777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2039485" y="211057"/>
            <a:ext cx="8113029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ПРЕПОРЪЧИТЕЛНИ МАТЕРИАЛИ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E13522-56AF-8642-88AA-416C6955C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39" y="1149235"/>
            <a:ext cx="3831492" cy="5570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FD8F48-0713-5A49-A1B0-D02DC16342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5949" y="1149235"/>
            <a:ext cx="3340100" cy="508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F77B39-BF4E-B84E-B82A-AE5B89F5DF21}"/>
              </a:ext>
            </a:extLst>
          </p:cNvPr>
          <p:cNvSpPr txBox="1"/>
          <p:nvPr/>
        </p:nvSpPr>
        <p:spPr>
          <a:xfrm>
            <a:off x="4416179" y="6303508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ВИЛИЦА ИЛИ СКАЛПЕЛ</a:t>
            </a:r>
            <a:endParaRPr lang="en-US" sz="25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9DD264-700A-6947-B64B-D847D05338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6768" y="1117189"/>
            <a:ext cx="3729600" cy="508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14CC6B-F57E-C249-A554-DB9C4BA03042}"/>
              </a:ext>
            </a:extLst>
          </p:cNvPr>
          <p:cNvSpPr txBox="1"/>
          <p:nvPr/>
        </p:nvSpPr>
        <p:spPr>
          <a:xfrm>
            <a:off x="8453596" y="6289067"/>
            <a:ext cx="5602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ПРОМЯНА НА ИГРАТА</a:t>
            </a:r>
            <a:endParaRPr lang="en-US" sz="25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724753"/>
      </p:ext>
    </p:extLst>
  </p:cSld>
  <p:clrMapOvr>
    <a:masterClrMapping/>
  </p:clrMapOvr>
  <p:transition spd="slow">
    <p:wipe dir="r"/>
  </p:transition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4D2901F-27F7-2945-9B6D-63B3343BD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7" name="Picture 3" descr="C:\Users\zaraevo\Desktop\bible_PNG4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brightnessContrast bright="-3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14"/>
          <a:stretch/>
        </p:blipFill>
        <p:spPr bwMode="auto">
          <a:xfrm>
            <a:off x="2743200" y="5486400"/>
            <a:ext cx="6477000" cy="16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38069" y="1166118"/>
            <a:ext cx="9887262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g-BG" sz="4500" u="sng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Притчи 3:7,8</a:t>
            </a:r>
            <a:endParaRPr lang="en-US" sz="4500" u="sng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lvl="0" algn="ctr"/>
            <a:endParaRPr lang="en-US" sz="1000" dirty="0">
              <a:solidFill>
                <a:prstClr val="white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lvl="0" algn="ctr"/>
            <a:r>
              <a:rPr lang="bg-BG" sz="4500" dirty="0">
                <a:solidFill>
                  <a:prstClr val="white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„Не мисли себе си за мъдър; Бой се от Господа, и отклонявай се от зло;</a:t>
            </a:r>
          </a:p>
          <a:p>
            <a:pPr lvl="0" algn="ctr"/>
            <a:r>
              <a:rPr lang="bg-BG" sz="4500" dirty="0">
                <a:solidFill>
                  <a:prstClr val="white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Това ще бъде здраве за тялото ти И влага за костите ти.“</a:t>
            </a:r>
          </a:p>
        </p:txBody>
      </p:sp>
      <p:pic>
        <p:nvPicPr>
          <p:cNvPr id="9" name="Picture 3" descr="C:\Users\zaraevo\Desktop\bible_PNG43.png">
            <a:extLst>
              <a:ext uri="{FF2B5EF4-FFF2-40B4-BE49-F238E27FC236}">
                <a16:creationId xmlns:a16="http://schemas.microsoft.com/office/drawing/2014/main" id="{24E025BB-4F1E-2D4F-9D16-34405A69AA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brightnessContrast bright="-3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14"/>
          <a:stretch/>
        </p:blipFill>
        <p:spPr bwMode="auto">
          <a:xfrm>
            <a:off x="2857500" y="5501586"/>
            <a:ext cx="6477000" cy="16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21173"/>
      </p:ext>
    </p:extLst>
  </p:cSld>
  <p:clrMapOvr>
    <a:masterClrMapping/>
  </p:clrMapOvr>
  <p:transition spd="slow">
    <p:wipe dir="r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96317D-A7F8-3741-B0E4-54FDE5392A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4580228" y="150737"/>
            <a:ext cx="3031544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</a:rPr>
              <a:t>6</a:t>
            </a:r>
            <a:r>
              <a:rPr lang="en-US" sz="4125" b="1">
                <a:solidFill>
                  <a:srgbClr val="FFC000"/>
                </a:solidFill>
              </a:rPr>
              <a:t>. </a:t>
            </a:r>
            <a:r>
              <a:rPr lang="bg-BG" sz="4125" b="1">
                <a:solidFill>
                  <a:srgbClr val="FFC000"/>
                </a:solidFill>
              </a:rPr>
              <a:t>П</a:t>
            </a:r>
            <a:r>
              <a:rPr lang="en-US" sz="4125" b="1">
                <a:solidFill>
                  <a:srgbClr val="FFC000"/>
                </a:solidFill>
              </a:rPr>
              <a:t>O</a:t>
            </a:r>
            <a:r>
              <a:rPr lang="bg-BG" sz="4125" b="1">
                <a:solidFill>
                  <a:srgbClr val="FFC000"/>
                </a:solidFill>
              </a:rPr>
              <a:t>ЧИВКА</a:t>
            </a:r>
            <a:endParaRPr lang="en-US" sz="4125" b="1">
              <a:solidFill>
                <a:srgbClr val="FFC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20710A-86EC-9F48-A4ED-4B582BD22D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130" y="877859"/>
            <a:ext cx="10588487" cy="5880750"/>
          </a:xfrm>
          <a:prstGeom prst="rect">
            <a:avLst/>
          </a:prstGeom>
          <a:effectLst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val="3076797134"/>
      </p:ext>
    </p:extLst>
  </p:cSld>
  <p:clrMapOvr>
    <a:masterClrMapping/>
  </p:clrMapOvr>
  <p:transition spd="slow">
    <p:wipe dir="r"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979024" y="2239698"/>
            <a:ext cx="10420600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"Подходящото количество часове за сън и почивка и изобилието от физически упражнения са от съществено значение за здравето на тялото и ума."</a:t>
            </a:r>
          </a:p>
          <a:p>
            <a:endParaRPr lang="bg-BG" sz="33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Евангелски работници стр. 422, </a:t>
            </a:r>
            <a:r>
              <a:rPr lang="en-US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GW 422</a:t>
            </a: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D42719-F30A-4F42-B9D5-276DDFB861A9}"/>
              </a:ext>
            </a:extLst>
          </p:cNvPr>
          <p:cNvSpPr txBox="1"/>
          <p:nvPr/>
        </p:nvSpPr>
        <p:spPr>
          <a:xfrm>
            <a:off x="4580228" y="150737"/>
            <a:ext cx="3031544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</a:rPr>
              <a:t>6</a:t>
            </a:r>
            <a:r>
              <a:rPr lang="en-US" sz="4125" b="1">
                <a:solidFill>
                  <a:srgbClr val="FFC000"/>
                </a:solidFill>
              </a:rPr>
              <a:t>. </a:t>
            </a:r>
            <a:r>
              <a:rPr lang="bg-BG" sz="4125" b="1">
                <a:solidFill>
                  <a:srgbClr val="FFC000"/>
                </a:solidFill>
              </a:rPr>
              <a:t>П</a:t>
            </a:r>
            <a:r>
              <a:rPr lang="en-US" sz="4125" b="1">
                <a:solidFill>
                  <a:srgbClr val="FFC000"/>
                </a:solidFill>
              </a:rPr>
              <a:t>O</a:t>
            </a:r>
            <a:r>
              <a:rPr lang="bg-BG" sz="4125" b="1">
                <a:solidFill>
                  <a:srgbClr val="FFC000"/>
                </a:solidFill>
              </a:rPr>
              <a:t>ЧИВКА</a:t>
            </a:r>
            <a:endParaRPr lang="en-US" sz="4125" b="1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903317"/>
      </p:ext>
    </p:extLst>
  </p:cSld>
  <p:clrMapOvr>
    <a:masterClrMapping/>
  </p:clrMapOvr>
  <p:transition spd="slow">
    <p:wipe dir="r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3C1B4C-850F-3440-849B-625CA8C2CA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368"/>
          <a:stretch/>
        </p:blipFill>
        <p:spPr>
          <a:xfrm>
            <a:off x="261227" y="1460410"/>
            <a:ext cx="2278990" cy="1968590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14BAAE-8601-C749-B8D5-8780479896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95" r="23963"/>
          <a:stretch/>
        </p:blipFill>
        <p:spPr>
          <a:xfrm>
            <a:off x="2843296" y="1575094"/>
            <a:ext cx="2011703" cy="1874110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3C1CEF-C5A9-5B4C-9A24-2C5071302FC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811"/>
          <a:stretch/>
        </p:blipFill>
        <p:spPr>
          <a:xfrm>
            <a:off x="5291599" y="1610470"/>
            <a:ext cx="1997762" cy="186617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4FA4AC-7DAC-E140-9AEB-1C7E5E48488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0882"/>
          <a:stretch/>
        </p:blipFill>
        <p:spPr>
          <a:xfrm>
            <a:off x="7725962" y="1575094"/>
            <a:ext cx="1943020" cy="1874110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19B830-C2D0-1F4D-868F-19668272671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1901"/>
          <a:stretch/>
        </p:blipFill>
        <p:spPr>
          <a:xfrm>
            <a:off x="10028837" y="1610470"/>
            <a:ext cx="1916567" cy="1858668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B6DFE1-9B9B-5E40-A6B8-5BE028AD77F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939" r="22929"/>
          <a:stretch/>
        </p:blipFill>
        <p:spPr>
          <a:xfrm>
            <a:off x="6240979" y="4633530"/>
            <a:ext cx="1876916" cy="1854496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893106-6BD4-2D48-BDA4-756379C947C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7008"/>
          <a:stretch/>
        </p:blipFill>
        <p:spPr>
          <a:xfrm>
            <a:off x="10246586" y="4599119"/>
            <a:ext cx="1870903" cy="186413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688B75E-B9D9-D94D-91CA-BBA6B9C8339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602" r="17194" b="3555"/>
          <a:stretch/>
        </p:blipFill>
        <p:spPr>
          <a:xfrm>
            <a:off x="4230813" y="4677679"/>
            <a:ext cx="1892909" cy="1810347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DF1147-2328-274A-B7C1-39BDE33C130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7564"/>
          <a:stretch/>
        </p:blipFill>
        <p:spPr>
          <a:xfrm>
            <a:off x="2123694" y="4621390"/>
            <a:ext cx="1990804" cy="1872397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3DE2607-FDE7-9445-9C06-68FCA1438AC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1015" r="5692"/>
          <a:stretch/>
        </p:blipFill>
        <p:spPr>
          <a:xfrm>
            <a:off x="104143" y="4633530"/>
            <a:ext cx="1937164" cy="1810347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E5FD70-36F1-3041-A8B7-855F248419F0}"/>
              </a:ext>
            </a:extLst>
          </p:cNvPr>
          <p:cNvSpPr txBox="1"/>
          <p:nvPr/>
        </p:nvSpPr>
        <p:spPr>
          <a:xfrm>
            <a:off x="436414" y="1153456"/>
            <a:ext cx="2185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ЧИСТ ВЪЗДУХ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0364B6-980C-8346-9F96-DDF9D467B9E1}"/>
              </a:ext>
            </a:extLst>
          </p:cNvPr>
          <p:cNvSpPr txBox="1"/>
          <p:nvPr/>
        </p:nvSpPr>
        <p:spPr>
          <a:xfrm>
            <a:off x="2712092" y="1138310"/>
            <a:ext cx="2826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СЛЪНЧЕВИ ЛЪЧИ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9F45D2-700F-CB40-B8DD-D1897D8BAB32}"/>
              </a:ext>
            </a:extLst>
          </p:cNvPr>
          <p:cNvSpPr txBox="1"/>
          <p:nvPr/>
        </p:nvSpPr>
        <p:spPr>
          <a:xfrm>
            <a:off x="5306293" y="1147453"/>
            <a:ext cx="2078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3. УПРАЖНЕНИЯ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599F3A-68C3-C743-A04C-91DB5365C990}"/>
              </a:ext>
            </a:extLst>
          </p:cNvPr>
          <p:cNvSpPr txBox="1"/>
          <p:nvPr/>
        </p:nvSpPr>
        <p:spPr>
          <a:xfrm>
            <a:off x="7528849" y="1136542"/>
            <a:ext cx="2499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4. ПИЕНЕ НА ВОДА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6FF2D3-130D-7544-8816-2B3DFD7A61F0}"/>
              </a:ext>
            </a:extLst>
          </p:cNvPr>
          <p:cNvSpPr txBox="1"/>
          <p:nvPr/>
        </p:nvSpPr>
        <p:spPr>
          <a:xfrm>
            <a:off x="9895056" y="1128915"/>
            <a:ext cx="2747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 ПРАВ. ХРАНЕНЕ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829DA6-0D16-4B41-9FC7-74D17A559DE0}"/>
              </a:ext>
            </a:extLst>
          </p:cNvPr>
          <p:cNvSpPr txBox="1"/>
          <p:nvPr/>
        </p:nvSpPr>
        <p:spPr>
          <a:xfrm>
            <a:off x="326605" y="4252239"/>
            <a:ext cx="1630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6. ПОЧИВКА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E2BB05B-5562-9340-8C31-10E2754074EE}"/>
              </a:ext>
            </a:extLst>
          </p:cNvPr>
          <p:cNvSpPr txBox="1"/>
          <p:nvPr/>
        </p:nvSpPr>
        <p:spPr>
          <a:xfrm>
            <a:off x="2248598" y="4252239"/>
            <a:ext cx="1676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7. ОБЛЕКЛО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910534-3953-7F4A-AB2D-BCEAD19CEDC0}"/>
              </a:ext>
            </a:extLst>
          </p:cNvPr>
          <p:cNvSpPr txBox="1"/>
          <p:nvPr/>
        </p:nvSpPr>
        <p:spPr>
          <a:xfrm>
            <a:off x="4438910" y="4236760"/>
            <a:ext cx="1637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8. ХИГИЕНА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DA789D-2E5B-5740-96EE-4D44D2D636D0}"/>
              </a:ext>
            </a:extLst>
          </p:cNvPr>
          <p:cNvSpPr txBox="1"/>
          <p:nvPr/>
        </p:nvSpPr>
        <p:spPr>
          <a:xfrm>
            <a:off x="10111427" y="4204371"/>
            <a:ext cx="2845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11. УПОВ. НА БОГ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C4D8C7-DD2A-9147-B403-FA9EE3B2DFE9}"/>
              </a:ext>
            </a:extLst>
          </p:cNvPr>
          <p:cNvSpPr txBox="1"/>
          <p:nvPr/>
        </p:nvSpPr>
        <p:spPr>
          <a:xfrm>
            <a:off x="6049127" y="4221280"/>
            <a:ext cx="2197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9. ВЪЗДЪРЖАНИЕ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FA3ECB-DE9F-B946-BDA1-18720D15B6BC}"/>
              </a:ext>
            </a:extLst>
          </p:cNvPr>
          <p:cNvSpPr txBox="1"/>
          <p:nvPr/>
        </p:nvSpPr>
        <p:spPr>
          <a:xfrm>
            <a:off x="3635982" y="224845"/>
            <a:ext cx="5097764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12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ЗДРАВНИ ПРИНЦИПИ</a:t>
            </a:r>
            <a:endParaRPr kumimoji="0" lang="en-US" sz="4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5203458-8852-174D-91F8-9AFDA3C4106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2767" r="18307" b="50857"/>
          <a:stretch/>
        </p:blipFill>
        <p:spPr>
          <a:xfrm>
            <a:off x="8246935" y="4652349"/>
            <a:ext cx="1853757" cy="1854496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41C13FE-435D-A545-83C9-AF9AA0BE3416}"/>
              </a:ext>
            </a:extLst>
          </p:cNvPr>
          <p:cNvSpPr txBox="1"/>
          <p:nvPr/>
        </p:nvSpPr>
        <p:spPr>
          <a:xfrm>
            <a:off x="8147857" y="4221280"/>
            <a:ext cx="2197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10. 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ЧИСТ ЖИВОТ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927939"/>
      </p:ext>
    </p:extLst>
  </p:cSld>
  <p:clrMapOvr>
    <a:masterClrMapping/>
  </p:clrMapOvr>
  <p:transition spd="slow">
    <p:wipe dir="r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54FA4E-A710-AB4A-8331-DDFB6831A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4747483" y="160774"/>
            <a:ext cx="3177318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</a:rPr>
              <a:t>7</a:t>
            </a:r>
            <a:r>
              <a:rPr lang="en-US" sz="4125" b="1">
                <a:solidFill>
                  <a:srgbClr val="FFC000"/>
                </a:solidFill>
              </a:rPr>
              <a:t>. </a:t>
            </a:r>
            <a:r>
              <a:rPr lang="bg-BG" sz="4125" b="1">
                <a:solidFill>
                  <a:srgbClr val="FFC000"/>
                </a:solidFill>
              </a:rPr>
              <a:t>ОБЛЕКЛО</a:t>
            </a:r>
            <a:endParaRPr lang="en-US" sz="4125" b="1">
              <a:solidFill>
                <a:srgbClr val="FFC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785802-0C62-1348-8AEE-BBDDB99206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904" y="775573"/>
            <a:ext cx="10310192" cy="6194750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3809583473"/>
      </p:ext>
    </p:extLst>
  </p:cSld>
  <p:clrMapOvr>
    <a:masterClrMapping/>
  </p:clrMapOvr>
  <p:transition spd="slow">
    <p:wipe dir="r"/>
  </p:transition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F571C4-4D36-AB43-863A-CE26E7BBF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4647457" y="123702"/>
            <a:ext cx="2897085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</a:rPr>
              <a:t>8</a:t>
            </a:r>
            <a:r>
              <a:rPr lang="en-US" sz="4125" b="1">
                <a:solidFill>
                  <a:srgbClr val="FFC000"/>
                </a:solidFill>
              </a:rPr>
              <a:t>. </a:t>
            </a:r>
            <a:r>
              <a:rPr lang="bg-BG" sz="4125" b="1">
                <a:solidFill>
                  <a:srgbClr val="FFC000"/>
                </a:solidFill>
              </a:rPr>
              <a:t>ХИГИЕНА</a:t>
            </a:r>
            <a:endParaRPr lang="en-US" sz="4125" b="1">
              <a:solidFill>
                <a:srgbClr val="FFC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917246-5E54-C64D-8F51-704FD50C39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79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2816" y="850824"/>
            <a:ext cx="9846365" cy="6044041"/>
          </a:xfrm>
          <a:prstGeom prst="rect">
            <a:avLst/>
          </a:prstGeom>
          <a:effectLst>
            <a:softEdge rad="228600"/>
          </a:effectLst>
        </p:spPr>
      </p:pic>
    </p:spTree>
    <p:extLst>
      <p:ext uri="{BB962C8B-B14F-4D97-AF65-F5344CB8AC3E}">
        <p14:creationId xmlns:p14="http://schemas.microsoft.com/office/powerpoint/2010/main" val="699945180"/>
      </p:ext>
    </p:extLst>
  </p:cSld>
  <p:clrMapOvr>
    <a:masterClrMapping/>
  </p:clrMapOvr>
  <p:transition spd="slow">
    <p:wipe dir="r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42A07D-1A84-744D-92E0-8C6B1EDC1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4192676" y="100849"/>
            <a:ext cx="4654633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</a:rPr>
              <a:t>9</a:t>
            </a:r>
            <a:r>
              <a:rPr lang="en-US" sz="4125" b="1">
                <a:solidFill>
                  <a:srgbClr val="FFC000"/>
                </a:solidFill>
              </a:rPr>
              <a:t>. </a:t>
            </a:r>
            <a:r>
              <a:rPr lang="bg-BG" sz="4125" b="1">
                <a:solidFill>
                  <a:srgbClr val="FFC000"/>
                </a:solidFill>
              </a:rPr>
              <a:t>ВЪЗДЪРЖАНИЕ</a:t>
            </a:r>
            <a:endParaRPr lang="en-US" sz="4125" b="1">
              <a:solidFill>
                <a:srgbClr val="FFC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0E07DC-AFF8-6144-8B52-D75449E9E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052" y="827971"/>
            <a:ext cx="10031896" cy="5887271"/>
          </a:xfrm>
          <a:prstGeom prst="rect">
            <a:avLst/>
          </a:prstGeom>
          <a:effectLst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793632145"/>
      </p:ext>
    </p:extLst>
  </p:cSld>
  <p:clrMapOvr>
    <a:masterClrMapping/>
  </p:clrMapOvr>
  <p:transition spd="slow">
    <p:wipe dir="r"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62865" y="1066546"/>
            <a:ext cx="11803705" cy="14111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"И всеки, който се подвизава, се въздържа от всичко. Те вършат това, за да получат тленен венец, а ние нетленен." </a:t>
            </a:r>
            <a: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 Коринтяни 9:25</a:t>
            </a:r>
          </a:p>
          <a:p>
            <a:endParaRPr lang="bg-BG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"Истинското въздържание ни учи да се откажем 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изцяло от всичко вредно и да използваме 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разумно това, което е здравословно."</a:t>
            </a:r>
            <a:endParaRPr lang="bg-BG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Патриарси и пророци, стр. 562 (</a:t>
            </a:r>
            <a:r>
              <a:rPr lang="en-US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PP 562)</a:t>
            </a:r>
          </a:p>
          <a:p>
            <a:endParaRPr lang="en-US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C58D0F-424F-0946-8FD3-0FEF1B9EADB3}"/>
              </a:ext>
            </a:extLst>
          </p:cNvPr>
          <p:cNvSpPr txBox="1"/>
          <p:nvPr/>
        </p:nvSpPr>
        <p:spPr>
          <a:xfrm>
            <a:off x="3910509" y="15701"/>
            <a:ext cx="4708416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9. ВЪЗДЪРЖАНИЕ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205866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532491" y="1409519"/>
            <a:ext cx="11415669" cy="7617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</a:t>
            </a: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Има много начини за практикуване на изцелителното изкуство; </a:t>
            </a:r>
            <a:r>
              <a:rPr lang="bg-BG" sz="26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но има само един начин, който Небето одобрява. Божиите лекове са простите природни средства</a:t>
            </a: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които няма да облагат или изтощават организма чрез своите мощни свойства. Чист въздух и вода, </a:t>
            </a:r>
            <a:r>
              <a:rPr lang="bg-BG" sz="26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чистота</a:t>
            </a: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правилна диета, </a:t>
            </a:r>
            <a:r>
              <a:rPr lang="bg-BG" sz="26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чист живот(от грях) </a:t>
            </a: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 твърдо упование в Бог са лечебни средства, заради липсата на които умират хиляди. Въпреки това тези средства за лечение са отхвърлени, защото тяхното умело използване изисква </a:t>
            </a:r>
            <a:br>
              <a:rPr lang="en-US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работа, която хората не оценяват. Чист въздух, упражнения,</a:t>
            </a:r>
            <a:br>
              <a:rPr lang="en-US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чиста вода и </a:t>
            </a:r>
            <a:r>
              <a:rPr lang="bg-BG" sz="26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чистите, приятни помещения </a:t>
            </a: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са достъпни за </a:t>
            </a:r>
            <a:br>
              <a:rPr lang="en-US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всички, но с малко разходи; а лекарствата са скъпи, както по </a:t>
            </a:r>
            <a:br>
              <a:rPr lang="en-US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отношение на изразходването на средства, така и по </a:t>
            </a:r>
            <a:br>
              <a:rPr lang="en-US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отношение на ефекта върху организма." </a:t>
            </a:r>
          </a:p>
          <a:p>
            <a:r>
              <a:rPr lang="bg-BG" sz="2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Свидетелства към църквата, Том 5, стр. 443, 1885г. (5</a:t>
            </a:r>
            <a:r>
              <a:rPr lang="en-US" sz="2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443)</a:t>
            </a: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1032511" y="169320"/>
            <a:ext cx="10146120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КОИ СА ЗАКОНИТЕ НА ЗАКОНИТЕ НА ЗДРАВЕТО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2328626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02D68E-3A02-2449-AF78-7E92291C8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DA1BA9-B73D-ED46-8FA4-5A8A9FF3B84F}"/>
              </a:ext>
            </a:extLst>
          </p:cNvPr>
          <p:cNvSpPr txBox="1"/>
          <p:nvPr/>
        </p:nvSpPr>
        <p:spPr>
          <a:xfrm>
            <a:off x="4080791" y="164066"/>
            <a:ext cx="5276667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10. ЧИСТ ЖИВОТ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6EAFC9-368B-F142-9C80-C980687AC8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602" r="252" b="50857"/>
          <a:stretch/>
        </p:blipFill>
        <p:spPr>
          <a:xfrm>
            <a:off x="1209675" y="891188"/>
            <a:ext cx="9772649" cy="5684376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165368231"/>
      </p:ext>
    </p:extLst>
  </p:cSld>
  <p:clrMapOvr>
    <a:masterClrMapping/>
  </p:clrMapOvr>
  <p:transition spd="slow">
    <p:wipe dir="r"/>
  </p:transition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857916" y="677732"/>
            <a:ext cx="11803705" cy="14111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"Тежестта на греха, с неговите неспокойни и неудовлетворени желания, лежи в основата на 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голяма част от болестите, от които страда 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грешникът."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Св. към църквата, Том 4, стр. 579 (4</a:t>
            </a:r>
            <a:r>
              <a:rPr lang="en-US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579)</a:t>
            </a:r>
          </a:p>
          <a:p>
            <a:endParaRPr lang="en-US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C58D0F-424F-0946-8FD3-0FEF1B9EADB3}"/>
              </a:ext>
            </a:extLst>
          </p:cNvPr>
          <p:cNvSpPr txBox="1"/>
          <p:nvPr/>
        </p:nvSpPr>
        <p:spPr>
          <a:xfrm>
            <a:off x="3910509" y="15701"/>
            <a:ext cx="4708416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10. ЧИСТ ЖИВОТ</a:t>
            </a:r>
          </a:p>
        </p:txBody>
      </p:sp>
    </p:spTree>
    <p:extLst>
      <p:ext uri="{BB962C8B-B14F-4D97-AF65-F5344CB8AC3E}">
        <p14:creationId xmlns:p14="http://schemas.microsoft.com/office/powerpoint/2010/main" val="1200090689"/>
      </p:ext>
    </p:extLst>
  </p:cSld>
  <p:clrMapOvr>
    <a:masterClrMapping/>
  </p:clrMapOvr>
  <p:transition spd="slow">
    <p:wipe dir="r"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461131" y="408429"/>
            <a:ext cx="11803705" cy="1465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"Болестта на ума преобладава навсякъде. Девет десети от болестите, от които страда човекът, имат своето начало тук. Понякога някои битови домашни неприятности са като рак, който разяжда самата 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душа и отслабва жизнените сили. Угризението за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греха понякога подкопава физическото 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състояние и дебалансира ума." 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Св. към църквата, Том 5, стр. 443 (5</a:t>
            </a:r>
            <a:r>
              <a:rPr lang="en-US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443)</a:t>
            </a:r>
          </a:p>
          <a:p>
            <a:endParaRPr lang="en-US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C58D0F-424F-0946-8FD3-0FEF1B9EADB3}"/>
              </a:ext>
            </a:extLst>
          </p:cNvPr>
          <p:cNvSpPr txBox="1"/>
          <p:nvPr/>
        </p:nvSpPr>
        <p:spPr>
          <a:xfrm>
            <a:off x="3910509" y="15701"/>
            <a:ext cx="4708416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10. ЧИСТ ЖИВОТ</a:t>
            </a:r>
          </a:p>
        </p:txBody>
      </p:sp>
    </p:spTree>
    <p:extLst>
      <p:ext uri="{BB962C8B-B14F-4D97-AF65-F5344CB8AC3E}">
        <p14:creationId xmlns:p14="http://schemas.microsoft.com/office/powerpoint/2010/main" val="3516388890"/>
      </p:ext>
    </p:extLst>
  </p:cSld>
  <p:clrMapOvr>
    <a:masterClrMapping/>
  </p:clrMapOvr>
  <p:transition spd="slow">
    <p:wipe dir="r"/>
  </p:transition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857916" y="677732"/>
            <a:ext cx="11803705" cy="1518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"Радостта и чистата съвест са по-добри от лекарствата и ще бъдат ефективно средство за възстановяване на здравето ви."</a:t>
            </a:r>
          </a:p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Здравният реформатор, 1-ви юни, 18871г. </a:t>
            </a:r>
            <a:b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</a:t>
            </a:r>
            <a:r>
              <a:rPr lang="en-US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HR June 1,1871)</a:t>
            </a:r>
          </a:p>
          <a:p>
            <a:endParaRPr lang="en-US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C58D0F-424F-0946-8FD3-0FEF1B9EADB3}"/>
              </a:ext>
            </a:extLst>
          </p:cNvPr>
          <p:cNvSpPr txBox="1"/>
          <p:nvPr/>
        </p:nvSpPr>
        <p:spPr>
          <a:xfrm>
            <a:off x="3910509" y="15701"/>
            <a:ext cx="4708416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10. ЧИСТ ЖИВОТ</a:t>
            </a:r>
          </a:p>
        </p:txBody>
      </p:sp>
    </p:spTree>
    <p:extLst>
      <p:ext uri="{BB962C8B-B14F-4D97-AF65-F5344CB8AC3E}">
        <p14:creationId xmlns:p14="http://schemas.microsoft.com/office/powerpoint/2010/main" val="3802782505"/>
      </p:ext>
    </p:extLst>
  </p:cSld>
  <p:clrMapOvr>
    <a:masterClrMapping/>
  </p:clrMapOvr>
  <p:transition spd="slow">
    <p:wipe dir="r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4BFDD3-2ED4-E241-B459-C01FE1487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3576938" y="164066"/>
            <a:ext cx="5276667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</a:t>
            </a:r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</a:t>
            </a:r>
            <a:r>
              <a:rPr lang="en-US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</a:t>
            </a:r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УПОВАНИЕ НА БОГ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7F3F69-10EB-1E4E-84A5-CF2523F038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791" y="732524"/>
            <a:ext cx="10164417" cy="6289542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2439674247"/>
      </p:ext>
    </p:extLst>
  </p:cSld>
  <p:clrMapOvr>
    <a:masterClrMapping/>
  </p:clrMapOvr>
  <p:transition spd="slow">
    <p:wipe dir="r"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857916" y="677732"/>
            <a:ext cx="11803705" cy="14111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"Това, което причинява болести на тялото и ума на почти всички, са неудовлетворени чувства и недоволни оплаквания. Те нямат Бог, нямат надеждата, която достига до онова отвъд завесата, което е 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като котва за душата, сигурна и устойчива." 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Св. към църквата, Том, 1 стр. 55 (1</a:t>
            </a:r>
            <a:r>
              <a:rPr lang="en-US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566)</a:t>
            </a:r>
          </a:p>
          <a:p>
            <a:endParaRPr lang="en-US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C58D0F-424F-0946-8FD3-0FEF1B9EADB3}"/>
              </a:ext>
            </a:extLst>
          </p:cNvPr>
          <p:cNvSpPr txBox="1"/>
          <p:nvPr/>
        </p:nvSpPr>
        <p:spPr>
          <a:xfrm>
            <a:off x="3686983" y="149051"/>
            <a:ext cx="53858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11. УПОВАНИЕ НА БОГ</a:t>
            </a:r>
          </a:p>
        </p:txBody>
      </p:sp>
    </p:spTree>
    <p:extLst>
      <p:ext uri="{BB962C8B-B14F-4D97-AF65-F5344CB8AC3E}">
        <p14:creationId xmlns:p14="http://schemas.microsoft.com/office/powerpoint/2010/main" val="3282451283"/>
      </p:ext>
    </p:extLst>
  </p:cSld>
  <p:clrMapOvr>
    <a:masterClrMapping/>
  </p:clrMapOvr>
  <p:transition spd="slow">
    <p:wipe dir="r"/>
  </p:transition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62865" y="512612"/>
            <a:ext cx="11803705" cy="1626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"Веселото сърце е благотворно лекарство, А унилият дух изсушава костите.“ </a:t>
            </a:r>
            <a: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Притчи 17:22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Благодарност, радост, доброжелателност, упование в Божията любов и грижа – това са най-голямите пазители на здравето. За израилтяните те трябваше </a:t>
            </a:r>
          </a:p>
          <a:p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да бъдат основен принцип на живота." </a:t>
            </a:r>
          </a:p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 стъпките на Великия лекар, стр. 281 </a:t>
            </a:r>
            <a:b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</a:t>
            </a:r>
            <a:r>
              <a:rPr lang="en-US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MH 281)</a:t>
            </a:r>
          </a:p>
          <a:p>
            <a:endParaRPr lang="en-US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C58D0F-424F-0946-8FD3-0FEF1B9EADB3}"/>
              </a:ext>
            </a:extLst>
          </p:cNvPr>
          <p:cNvSpPr txBox="1"/>
          <p:nvPr/>
        </p:nvSpPr>
        <p:spPr>
          <a:xfrm>
            <a:off x="3686983" y="149051"/>
            <a:ext cx="53858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11. УПОВАНИЕ НА БОГ</a:t>
            </a:r>
          </a:p>
        </p:txBody>
      </p:sp>
    </p:spTree>
    <p:extLst>
      <p:ext uri="{BB962C8B-B14F-4D97-AF65-F5344CB8AC3E}">
        <p14:creationId xmlns:p14="http://schemas.microsoft.com/office/powerpoint/2010/main" val="204681140"/>
      </p:ext>
    </p:extLst>
  </p:cSld>
  <p:clrMapOvr>
    <a:masterClrMapping/>
  </p:clrMapOvr>
  <p:transition spd="slow">
    <p:wipe dir="r"/>
  </p:transition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9C58D0F-424F-0946-8FD3-0FEF1B9EADB3}"/>
              </a:ext>
            </a:extLst>
          </p:cNvPr>
          <p:cNvSpPr txBox="1"/>
          <p:nvPr/>
        </p:nvSpPr>
        <p:spPr>
          <a:xfrm>
            <a:off x="3686983" y="149051"/>
            <a:ext cx="53858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11. УПОВАНИЕ НА БОГ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DCFA44-EADC-604D-BE7E-9E7CBC7CED6F}"/>
              </a:ext>
            </a:extLst>
          </p:cNvPr>
          <p:cNvSpPr/>
          <p:nvPr/>
        </p:nvSpPr>
        <p:spPr>
          <a:xfrm>
            <a:off x="952411" y="1235593"/>
            <a:ext cx="102489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bg-BG" sz="2800" i="1">
                <a:solidFill>
                  <a:schemeClr val="bg1"/>
                </a:solidFill>
                <a:ea typeface="Times New Roman" panose="02020603050405020304" pitchFamily="18" charset="0"/>
              </a:rPr>
              <a:t>"</a:t>
            </a:r>
            <a:r>
              <a:rPr lang="en-US" sz="2800" i="1">
                <a:solidFill>
                  <a:schemeClr val="bg1"/>
                </a:solidFill>
                <a:ea typeface="Times New Roman" panose="02020603050405020304" pitchFamily="18" charset="0"/>
              </a:rPr>
              <a:t>Уповавай на Господа от все сърце, И не се облягай на своя разум. Във всичките си пътища признавай Него, И Той ще оправя пътеките ти. Не мисли себе си за мъдър; Бой се от Господа, и отклонявай се от зло; Това ще бъде здраве за тялото ти И влага за костите ти.</a:t>
            </a:r>
            <a:r>
              <a:rPr lang="bg-BG" sz="2800" i="1">
                <a:solidFill>
                  <a:schemeClr val="bg1"/>
                </a:solidFill>
                <a:ea typeface="Times New Roman" panose="02020603050405020304" pitchFamily="18" charset="0"/>
              </a:rPr>
              <a:t>"</a:t>
            </a:r>
            <a:r>
              <a:rPr lang="bg-BG" sz="280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bg-BG" sz="2800" b="1">
                <a:solidFill>
                  <a:srgbClr val="FFC000"/>
                </a:solidFill>
                <a:ea typeface="Times New Roman" panose="02020603050405020304" pitchFamily="18" charset="0"/>
              </a:rPr>
              <a:t>Притчи 3:5-8</a:t>
            </a:r>
            <a:endParaRPr lang="en-US" sz="2800" b="1">
              <a:solidFill>
                <a:srgbClr val="FFC000"/>
              </a:solidFill>
              <a:effectLst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bg-BG" sz="2800" b="1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 </a:t>
            </a:r>
            <a:endParaRPr lang="en-US" sz="280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bg-BG" sz="2800" i="1">
                <a:solidFill>
                  <a:schemeClr val="bg1"/>
                </a:solidFill>
                <a:ea typeface="Times New Roman" panose="02020603050405020304" pitchFamily="18" charset="0"/>
              </a:rPr>
              <a:t>"</a:t>
            </a:r>
            <a:r>
              <a:rPr lang="en-US" sz="2800" i="1">
                <a:solidFill>
                  <a:schemeClr val="bg1"/>
                </a:solidFill>
                <a:ea typeface="Times New Roman" panose="02020603050405020304" pitchFamily="18" charset="0"/>
              </a:rPr>
              <a:t>Благословен он</a:t>
            </a:r>
            <a:r>
              <a:rPr lang="bg-BG" sz="2800" i="1">
                <a:solidFill>
                  <a:schemeClr val="bg1"/>
                </a:solidFill>
                <a:ea typeface="Times New Roman" panose="02020603050405020304" pitchFamily="18" charset="0"/>
              </a:rPr>
              <a:t>зи</a:t>
            </a:r>
            <a:r>
              <a:rPr lang="en-US" sz="2800" i="1">
                <a:solidFill>
                  <a:schemeClr val="bg1"/>
                </a:solidFill>
                <a:ea typeface="Times New Roman" panose="02020603050405020304" pitchFamily="18" charset="0"/>
              </a:rPr>
              <a:t> човек, Който уповава на Господа, И чието упование е Господ. Защото ще бъде като дърво насадено при вода, Което разпростира корените си при потока, И няма да се бои, когато настане пекът, Но листът му ще се зеленее, И не ще има грижа в година на бездъждие, Нито ще престане да дава плод.</a:t>
            </a:r>
            <a:r>
              <a:rPr lang="bg-BG" sz="2800" i="1">
                <a:solidFill>
                  <a:schemeClr val="bg1"/>
                </a:solidFill>
                <a:ea typeface="Times New Roman" panose="02020603050405020304" pitchFamily="18" charset="0"/>
              </a:rPr>
              <a:t>“ </a:t>
            </a:r>
            <a:r>
              <a:rPr lang="bg-BG" sz="2800" b="1">
                <a:solidFill>
                  <a:srgbClr val="FFC000"/>
                </a:solidFill>
                <a:ea typeface="Times New Roman" panose="02020603050405020304" pitchFamily="18" charset="0"/>
              </a:rPr>
              <a:t>Йеремия 17:7,8</a:t>
            </a:r>
            <a:endParaRPr lang="en-US" sz="2800" b="1">
              <a:solidFill>
                <a:srgbClr val="FFC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112422"/>
      </p:ext>
    </p:extLst>
  </p:cSld>
  <p:clrMapOvr>
    <a:masterClrMapping/>
  </p:clrMapOvr>
  <p:transition spd="slow">
    <p:wipe dir="r"/>
  </p:transition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4DF3F16-5317-7949-8F39-CE581B5FA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360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4E7484-FE6D-1844-ACE3-E22A358EF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24000" contrast="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6778" y="-1"/>
            <a:ext cx="4127500" cy="4546600"/>
          </a:xfrm>
          <a:prstGeom prst="rect">
            <a:avLst/>
          </a:prstGeom>
          <a:effectLst>
            <a:softEdge rad="2921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E47121-0631-DD4A-9975-98304324497F}"/>
              </a:ext>
            </a:extLst>
          </p:cNvPr>
          <p:cNvSpPr txBox="1"/>
          <p:nvPr/>
        </p:nvSpPr>
        <p:spPr>
          <a:xfrm>
            <a:off x="8165338" y="5212080"/>
            <a:ext cx="40266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>
                <a:solidFill>
                  <a:schemeClr val="bg1"/>
                </a:solidFill>
              </a:rPr>
              <a:t>МАКС ПЛАНК</a:t>
            </a:r>
            <a:r>
              <a:rPr lang="en-US" b="1">
                <a:solidFill>
                  <a:schemeClr val="bg1"/>
                </a:solidFill>
              </a:rPr>
              <a:t> </a:t>
            </a:r>
            <a:br>
              <a:rPr lang="en-US" b="1">
                <a:solidFill>
                  <a:schemeClr val="bg1"/>
                </a:solidFill>
              </a:rPr>
            </a:br>
            <a:r>
              <a:rPr lang="bg-BG" b="1">
                <a:solidFill>
                  <a:schemeClr val="bg1"/>
                </a:solidFill>
              </a:rPr>
              <a:t>Нобелов лауреат за физика</a:t>
            </a:r>
            <a:r>
              <a:rPr lang="en-US" b="1">
                <a:solidFill>
                  <a:schemeClr val="bg1"/>
                </a:solidFill>
              </a:rPr>
              <a:t> 1918</a:t>
            </a:r>
            <a:r>
              <a:rPr lang="bg-BG" b="1">
                <a:solidFill>
                  <a:schemeClr val="bg1"/>
                </a:solidFill>
              </a:rPr>
              <a:t> г.</a:t>
            </a:r>
            <a:br>
              <a:rPr lang="bg-BG" b="1">
                <a:solidFill>
                  <a:schemeClr val="bg1"/>
                </a:solidFill>
              </a:rPr>
            </a:br>
            <a:r>
              <a:rPr lang="bg-BG" b="1">
                <a:solidFill>
                  <a:schemeClr val="bg1"/>
                </a:solidFill>
              </a:rPr>
              <a:t>Създател на квантовата теория, професор по физика в университетите Мюнхен, Кил и Берлин 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749801-AB87-CF41-AF40-41BEF5A1B1C5}"/>
              </a:ext>
            </a:extLst>
          </p:cNvPr>
          <p:cNvSpPr txBox="1"/>
          <p:nvPr/>
        </p:nvSpPr>
        <p:spPr>
          <a:xfrm>
            <a:off x="274320" y="255639"/>
            <a:ext cx="8906256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700">
                <a:solidFill>
                  <a:schemeClr val="bg1"/>
                </a:solidFill>
              </a:rPr>
              <a:t>“Като физик, следователно като човек, който е служил през целия си живот на трезвата наука и на изследването на материята, съм безспорно свободен от подозрението, че мога да бъда фанатик. И затова, след всички мои изследвания на атома, мога да кажа следното: Не съществува материя сама по себе си! Цялата материя произхожда и съществува само чрез една сила, която подбужда атомните частици към вибрация и ги</a:t>
            </a:r>
            <a:r>
              <a:rPr lang="en-US" sz="2700">
                <a:solidFill>
                  <a:schemeClr val="bg1"/>
                </a:solidFill>
              </a:rPr>
              <a:t> </a:t>
            </a:r>
            <a:r>
              <a:rPr lang="bg-BG" sz="2700">
                <a:solidFill>
                  <a:schemeClr val="bg1"/>
                </a:solidFill>
              </a:rPr>
              <a:t>поддържа в движение в миниатюрната ‘слънчева система’ на атома. Тъй като обаче в цялата Вселена няма нито една интелигентна или вечна сила (и никога не се е удало на човечеството да открие така горещо желания ‘вечен двигател’ , ние трябва да приемем, че зад тази Сила</a:t>
            </a:r>
            <a:br>
              <a:rPr lang="en-US" sz="2700">
                <a:solidFill>
                  <a:schemeClr val="bg1"/>
                </a:solidFill>
              </a:rPr>
            </a:br>
            <a:r>
              <a:rPr lang="bg-BG" sz="2700">
                <a:solidFill>
                  <a:schemeClr val="bg1"/>
                </a:solidFill>
              </a:rPr>
              <a:t>стои един съзнателен, интелигентен Дух. Именно </a:t>
            </a:r>
            <a:br>
              <a:rPr lang="en-US" sz="2700">
                <a:solidFill>
                  <a:schemeClr val="bg1"/>
                </a:solidFill>
              </a:rPr>
            </a:br>
            <a:r>
              <a:rPr lang="bg-BG" sz="2700">
                <a:solidFill>
                  <a:schemeClr val="bg1"/>
                </a:solidFill>
              </a:rPr>
              <a:t>този Дух е Първопричината на цялата материя.” </a:t>
            </a:r>
            <a:endParaRPr 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529688"/>
      </p:ext>
    </p:extLst>
  </p:cSld>
  <p:clrMapOvr>
    <a:masterClrMapping/>
  </p:clrMapOvr>
  <p:transition spd="slow">
    <p:wipe dir="r"/>
  </p:transition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03C160-3BE8-C94A-937B-F2C100867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99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E47121-0631-DD4A-9975-98304324497F}"/>
              </a:ext>
            </a:extLst>
          </p:cNvPr>
          <p:cNvSpPr txBox="1"/>
          <p:nvPr/>
        </p:nvSpPr>
        <p:spPr>
          <a:xfrm>
            <a:off x="8671306" y="4397691"/>
            <a:ext cx="352069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200" b="1"/>
              <a:t>МАКС БОРН</a:t>
            </a:r>
            <a:br>
              <a:rPr lang="en-US" sz="2200" b="1"/>
            </a:br>
            <a:r>
              <a:rPr lang="bg-BG" sz="2200" b="1"/>
              <a:t>Нобелов лауреат за физика</a:t>
            </a:r>
            <a:r>
              <a:rPr lang="en-US" sz="2200" b="1"/>
              <a:t> 19</a:t>
            </a:r>
            <a:r>
              <a:rPr lang="bg-BG" sz="2200" b="1"/>
              <a:t>54 г.</a:t>
            </a:r>
            <a:br>
              <a:rPr lang="bg-BG" sz="2200" b="1"/>
            </a:br>
            <a:r>
              <a:rPr lang="bg-BG" sz="2200" b="1"/>
              <a:t>Професор по физика в униврситетите Франкфурт на Майн, Гьотинген, Единбург и Кембридж</a:t>
            </a:r>
            <a:endParaRPr lang="en-US" sz="2200" b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749801-AB87-CF41-AF40-41BEF5A1B1C5}"/>
              </a:ext>
            </a:extLst>
          </p:cNvPr>
          <p:cNvSpPr txBox="1"/>
          <p:nvPr/>
        </p:nvSpPr>
        <p:spPr>
          <a:xfrm>
            <a:off x="390144" y="0"/>
            <a:ext cx="802817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500"/>
              <a:t>“Позволете ми да кажа няколко думи за себе си и за атома. Ние – атомът и аз – бяхме задружни до съвсем скоро. Аз виждах в него ключ към най-съкровените тайни на природата, </a:t>
            </a:r>
            <a:r>
              <a:rPr lang="en-US" sz="4500"/>
              <a:t>a </a:t>
            </a:r>
            <a:r>
              <a:rPr lang="bg-BG" sz="4500"/>
              <a:t>той разкри пред мен величието на цялото творение и на Твореца.”</a:t>
            </a:r>
            <a:endParaRPr lang="en-US" sz="45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E0D0DF-2F8B-D643-8F0B-EE1B449D3E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378" r="6400"/>
          <a:stretch/>
        </p:blipFill>
        <p:spPr>
          <a:xfrm>
            <a:off x="8808466" y="0"/>
            <a:ext cx="3383534" cy="4339183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3627098990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532491" y="1409519"/>
            <a:ext cx="11415669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</a:t>
            </a:r>
            <a:r>
              <a:rPr lang="bg-BG" sz="26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Стриктната чистота </a:t>
            </a: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е от съществено значение както за физическото, така и за психическото здраве.“ </a:t>
            </a:r>
            <a:b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 стъпките на Великия лекар, стр. 276 (</a:t>
            </a:r>
            <a:r>
              <a:rPr lang="en-US" sz="2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MH 276</a:t>
            </a:r>
            <a:r>
              <a:rPr lang="bg-BG" sz="2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</a:t>
            </a:r>
            <a:r>
              <a:rPr lang="bg-BG" sz="26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Съвършената чистота</a:t>
            </a: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изобилието от слънчева светлина, внимателното отношение към хигиената във всеки детайл </a:t>
            </a:r>
            <a:b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от домашния живот са от съществено значение за </a:t>
            </a:r>
            <a:r>
              <a:rPr lang="bg-BG" sz="2600" i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свобо</a:t>
            </a: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-</a:t>
            </a:r>
            <a:b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дата от болести и за веселието и жизнеността на </a:t>
            </a:r>
            <a:b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обитателите на дома." </a:t>
            </a:r>
          </a:p>
          <a:p>
            <a:r>
              <a:rPr lang="bg-BG" sz="2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 стъпките на Великия лекар, стр. 276 (</a:t>
            </a:r>
            <a:r>
              <a:rPr lang="en-US" sz="2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MH 276</a:t>
            </a:r>
            <a:r>
              <a:rPr lang="bg-BG" sz="2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</a:t>
            </a:r>
            <a:r>
              <a:rPr lang="bg-BG" sz="26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Всяка форма на нечистота, води до болест</a:t>
            </a:r>
            <a:r>
              <a:rPr lang="bg-BG" sz="2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.“</a:t>
            </a:r>
          </a:p>
          <a:p>
            <a:r>
              <a:rPr lang="bg-BG" sz="2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 стъпките на Великия лекар, стр. 276 (</a:t>
            </a:r>
            <a:r>
              <a:rPr lang="en-US" sz="2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MH 276</a:t>
            </a:r>
            <a:r>
              <a:rPr lang="bg-BG" sz="2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1032511" y="169320"/>
            <a:ext cx="10146120" cy="67710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КОИ СА ЗАКОНИТЕ НА ЗДРАВЕТО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572102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DFA877-29A4-DD46-943F-F1FFC8BA0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E47121-0631-DD4A-9975-98304324497F}"/>
              </a:ext>
            </a:extLst>
          </p:cNvPr>
          <p:cNvSpPr txBox="1"/>
          <p:nvPr/>
        </p:nvSpPr>
        <p:spPr>
          <a:xfrm>
            <a:off x="9064752" y="4342708"/>
            <a:ext cx="312724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200" b="1"/>
              <a:t>РОБЪРТ МИЛИКАН</a:t>
            </a:r>
            <a:br>
              <a:rPr lang="en-US" sz="2200" b="1"/>
            </a:br>
            <a:r>
              <a:rPr lang="bg-BG" sz="2200" b="1"/>
              <a:t>Нобелов лауреат за физика</a:t>
            </a:r>
            <a:r>
              <a:rPr lang="en-US" sz="2200" b="1"/>
              <a:t> 19</a:t>
            </a:r>
            <a:r>
              <a:rPr lang="bg-BG" sz="2200" b="1"/>
              <a:t>23 г.</a:t>
            </a:r>
            <a:br>
              <a:rPr lang="bg-BG" sz="2200" b="1"/>
            </a:br>
            <a:r>
              <a:rPr lang="bg-BG" sz="2200" b="1"/>
              <a:t>Президент на Американската асоция за развитие на науката(ААА</a:t>
            </a:r>
            <a:r>
              <a:rPr lang="en-US" sz="2200" b="1"/>
              <a:t>S)</a:t>
            </a:r>
            <a:br>
              <a:rPr lang="bg-BG" sz="2200" b="1"/>
            </a:br>
            <a:endParaRPr lang="en-US" sz="2200" b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749801-AB87-CF41-AF40-41BEF5A1B1C5}"/>
              </a:ext>
            </a:extLst>
          </p:cNvPr>
          <p:cNvSpPr txBox="1"/>
          <p:nvPr/>
        </p:nvSpPr>
        <p:spPr>
          <a:xfrm>
            <a:off x="390144" y="82881"/>
            <a:ext cx="8761959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300"/>
              <a:t>“Аз мога със сигурност да заявя, че не съществуват научни основания за отричането на религията, нито пък е възможно да съществува конфликт между науката и религията, тъй като техните сфери са абсолютно различни. Хората, които знаят твърде малко за науката, и хората, които знаят твърде малко за религията, наистина често стигат до спорове, а страничните наблюдатели си въобразяват, че има някакъв конфликт между науката и религията, докато всъщност конфликтът прост</a:t>
            </a:r>
            <a:r>
              <a:rPr lang="en-US" sz="3300"/>
              <a:t>o </a:t>
            </a:r>
            <a:r>
              <a:rPr lang="bg-BG" sz="3300"/>
              <a:t>между два различни вида невежество.”</a:t>
            </a:r>
            <a:endParaRPr lang="en-US" sz="33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5E9C54-DCF6-8242-A78A-3EBB3AB82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52103" y="-2"/>
            <a:ext cx="3039897" cy="4342710"/>
          </a:xfrm>
          <a:prstGeom prst="rect">
            <a:avLst/>
          </a:prstGeom>
          <a:effectLst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955015888"/>
      </p:ext>
    </p:extLst>
  </p:cSld>
  <p:clrMapOvr>
    <a:masterClrMapping/>
  </p:clrMapOvr>
  <p:transition spd="slow">
    <p:wipe dir="r"/>
  </p:transition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80043B-9DEE-5A48-AA50-0530F7055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64236"/>
      </p:ext>
    </p:extLst>
  </p:cSld>
  <p:clrMapOvr>
    <a:masterClrMapping/>
  </p:clrMapOvr>
  <p:transition spd="slow">
    <p:wipe dir="r"/>
  </p:transition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915790-E1D2-6243-AFD0-24A826464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48"/>
            <a:ext cx="12192000" cy="682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11972"/>
      </p:ext>
    </p:extLst>
  </p:cSld>
  <p:clrMapOvr>
    <a:masterClrMapping/>
  </p:clrMapOvr>
  <p:transition spd="slow">
    <p:wipe dir="r"/>
  </p:transition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707F39-1D7E-5F4A-BEC6-5A123F1AF00C}"/>
              </a:ext>
            </a:extLst>
          </p:cNvPr>
          <p:cNvSpPr txBox="1"/>
          <p:nvPr/>
        </p:nvSpPr>
        <p:spPr>
          <a:xfrm>
            <a:off x="4319173" y="5921823"/>
            <a:ext cx="4445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u="sng" dirty="0">
                <a:solidFill>
                  <a:schemeClr val="bg1"/>
                </a:solidFill>
                <a:effectLst>
                  <a:innerShdw>
                    <a:prstClr val="black"/>
                  </a:innerShdw>
                </a:effectLst>
                <a:latin typeface="Bookman Old Style" panose="02050604050505020204" pitchFamily="18" charset="0"/>
              </a:rPr>
              <a:t>Римляни 1:20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685800" y="359228"/>
            <a:ext cx="10820400" cy="406265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43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„Понеже от създанието на света това, което е невидимо у Него, сиреч вечната Му сила и божественост, се вижда ясно, разбираемо чрез творенията; така щото, човеците остават без извинение.“</a:t>
            </a:r>
            <a:endParaRPr lang="en-US" sz="43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25990"/>
      </p:ext>
    </p:extLst>
  </p:cSld>
  <p:clrMapOvr>
    <a:masterClrMapping/>
  </p:clrMapOvr>
  <p:transition spd="slow">
    <p:wipe dir="r"/>
  </p:transition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707F39-1D7E-5F4A-BEC6-5A123F1AF00C}"/>
              </a:ext>
            </a:extLst>
          </p:cNvPr>
          <p:cNvSpPr txBox="1"/>
          <p:nvPr/>
        </p:nvSpPr>
        <p:spPr>
          <a:xfrm>
            <a:off x="4720617" y="5966429"/>
            <a:ext cx="4445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u="sng" dirty="0">
                <a:solidFill>
                  <a:schemeClr val="bg1"/>
                </a:solidFill>
                <a:effectLst>
                  <a:innerShdw>
                    <a:prstClr val="black"/>
                  </a:innerShdw>
                </a:effectLst>
                <a:latin typeface="Bookman Old Style" panose="02050604050505020204" pitchFamily="18" charset="0"/>
              </a:rPr>
              <a:t>Битие 1:31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685800" y="1188301"/>
            <a:ext cx="10820400" cy="249299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50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„И Бог видя всичко, което създаде; и, ето, беше твърде добро.“ </a:t>
            </a:r>
            <a:endParaRPr lang="en-US" sz="50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508335"/>
      </p:ext>
    </p:extLst>
  </p:cSld>
  <p:clrMapOvr>
    <a:masterClrMapping/>
  </p:clrMapOvr>
  <p:transition spd="slow">
    <p:wipe dir="r"/>
  </p:transition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3576938" y="164066"/>
            <a:ext cx="5276667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</a:t>
            </a:r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</a:t>
            </a:r>
            <a:r>
              <a:rPr lang="en-US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</a:t>
            </a:r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УПОВАНИЕ НА БОГ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7F3F69-10EB-1E4E-84A5-CF2523F03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791" y="732524"/>
            <a:ext cx="10164417" cy="6289542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2907211692"/>
      </p:ext>
    </p:extLst>
  </p:cSld>
  <p:clrMapOvr>
    <a:masterClrMapping/>
  </p:clrMapOvr>
  <p:transition spd="slow">
    <p:wipe dir="r"/>
  </p:transition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A8FD1458-96B9-2C44-80F5-A07C5F2EC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6202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159BB14D-0E3D-2C40-A945-F549AE8F70A8}"/>
              </a:ext>
            </a:extLst>
          </p:cNvPr>
          <p:cNvSpPr txBox="1"/>
          <p:nvPr/>
        </p:nvSpPr>
        <p:spPr>
          <a:xfrm>
            <a:off x="812249" y="1471782"/>
            <a:ext cx="32942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>
                <a:solidFill>
                  <a:schemeClr val="bg1"/>
                </a:solidFill>
              </a:rPr>
              <a:t>- </a:t>
            </a:r>
            <a:r>
              <a:rPr lang="bg-BG" sz="3300" b="1">
                <a:solidFill>
                  <a:schemeClr val="bg1"/>
                </a:solidFill>
              </a:rPr>
              <a:t>Убийства;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4A51489-1F1F-FD4A-9EA9-90708F208B73}"/>
              </a:ext>
            </a:extLst>
          </p:cNvPr>
          <p:cNvSpPr txBox="1"/>
          <p:nvPr/>
        </p:nvSpPr>
        <p:spPr>
          <a:xfrm>
            <a:off x="4951688" y="3684523"/>
            <a:ext cx="50593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>
                <a:solidFill>
                  <a:schemeClr val="bg1"/>
                </a:solidFill>
              </a:rPr>
              <a:t>- </a:t>
            </a:r>
            <a:r>
              <a:rPr lang="bg-BG" sz="3300" b="1">
                <a:solidFill>
                  <a:schemeClr val="bg1"/>
                </a:solidFill>
              </a:rPr>
              <a:t>Експлоатация </a:t>
            </a:r>
            <a:br>
              <a:rPr lang="bg-BG" sz="3300" b="1">
                <a:solidFill>
                  <a:schemeClr val="bg1"/>
                </a:solidFill>
              </a:rPr>
            </a:br>
            <a:r>
              <a:rPr lang="bg-BG" sz="3300" b="1">
                <a:solidFill>
                  <a:schemeClr val="bg1"/>
                </a:solidFill>
              </a:rPr>
              <a:t>на хората</a:t>
            </a:r>
            <a:r>
              <a:rPr lang="en-US" sz="3300" b="1">
                <a:solidFill>
                  <a:schemeClr val="bg1"/>
                </a:solidFill>
              </a:rPr>
              <a:t>;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995986F-3044-3144-AD39-63020E1FB565}"/>
              </a:ext>
            </a:extLst>
          </p:cNvPr>
          <p:cNvSpPr txBox="1"/>
          <p:nvPr/>
        </p:nvSpPr>
        <p:spPr>
          <a:xfrm>
            <a:off x="1729046" y="517036"/>
            <a:ext cx="10346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СЪСТОЯНИЕТО НА СВЕТА В МОМЕНТА:</a:t>
            </a:r>
            <a:endParaRPr lang="en-US" sz="4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848E7BA-26E8-C342-B411-91AD1E001E3E}"/>
              </a:ext>
            </a:extLst>
          </p:cNvPr>
          <p:cNvSpPr txBox="1"/>
          <p:nvPr/>
        </p:nvSpPr>
        <p:spPr>
          <a:xfrm>
            <a:off x="798450" y="2469568"/>
            <a:ext cx="209437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 </a:t>
            </a:r>
            <a:r>
              <a:rPr lang="bg-BG" sz="3300" b="1">
                <a:solidFill>
                  <a:schemeClr val="bg1"/>
                </a:solidFill>
              </a:rPr>
              <a:t>Кражби;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8DE6410-A151-7D45-BDE0-E276E0CEE17C}"/>
              </a:ext>
            </a:extLst>
          </p:cNvPr>
          <p:cNvSpPr txBox="1"/>
          <p:nvPr/>
        </p:nvSpPr>
        <p:spPr>
          <a:xfrm>
            <a:off x="845925" y="3006291"/>
            <a:ext cx="21410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Лъжи;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4510EAB-799D-E641-9AB9-A201DBFC6AA3}"/>
              </a:ext>
            </a:extLst>
          </p:cNvPr>
          <p:cNvSpPr txBox="1"/>
          <p:nvPr/>
        </p:nvSpPr>
        <p:spPr>
          <a:xfrm>
            <a:off x="812246" y="1973249"/>
            <a:ext cx="303739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>
                <a:solidFill>
                  <a:schemeClr val="bg1"/>
                </a:solidFill>
              </a:rPr>
              <a:t>- </a:t>
            </a:r>
            <a:r>
              <a:rPr lang="bg-BG" sz="3300" b="1">
                <a:solidFill>
                  <a:schemeClr val="bg1"/>
                </a:solidFill>
              </a:rPr>
              <a:t>Изневери;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5FD1B1C-2284-4C4F-8925-3F0420F24520}"/>
              </a:ext>
            </a:extLst>
          </p:cNvPr>
          <p:cNvSpPr txBox="1"/>
          <p:nvPr/>
        </p:nvSpPr>
        <p:spPr>
          <a:xfrm>
            <a:off x="832129" y="3557742"/>
            <a:ext cx="303739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Завист;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8DC1049-ADF8-1145-B9A9-FB062F8D3B8F}"/>
              </a:ext>
            </a:extLst>
          </p:cNvPr>
          <p:cNvSpPr txBox="1"/>
          <p:nvPr/>
        </p:nvSpPr>
        <p:spPr>
          <a:xfrm>
            <a:off x="8902720" y="1471782"/>
            <a:ext cx="16478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Страх;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3F5E58A-02A0-3148-968F-EF82CC5A18D9}"/>
              </a:ext>
            </a:extLst>
          </p:cNvPr>
          <p:cNvSpPr txBox="1"/>
          <p:nvPr/>
        </p:nvSpPr>
        <p:spPr>
          <a:xfrm>
            <a:off x="812246" y="4630269"/>
            <a:ext cx="324676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Манипулации;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BFFE394-BA4D-4E41-8AB7-087CB4B96825}"/>
              </a:ext>
            </a:extLst>
          </p:cNvPr>
          <p:cNvSpPr txBox="1"/>
          <p:nvPr/>
        </p:nvSpPr>
        <p:spPr>
          <a:xfrm>
            <a:off x="829299" y="5207692"/>
            <a:ext cx="35093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Лицемерие;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C22B7E0-10A1-0042-8C6B-84FE3FC2157B}"/>
              </a:ext>
            </a:extLst>
          </p:cNvPr>
          <p:cNvSpPr txBox="1"/>
          <p:nvPr/>
        </p:nvSpPr>
        <p:spPr>
          <a:xfrm>
            <a:off x="812246" y="5746147"/>
            <a:ext cx="470976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Стремеж към власт;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30D5D30-BC0F-7543-8974-7DA8E27C6393}"/>
              </a:ext>
            </a:extLst>
          </p:cNvPr>
          <p:cNvSpPr txBox="1"/>
          <p:nvPr/>
        </p:nvSpPr>
        <p:spPr>
          <a:xfrm>
            <a:off x="8885503" y="1978091"/>
            <a:ext cx="307609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Несигурност;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8B1AF4E-AE85-9548-A65A-DE7CFC7BB9DC}"/>
              </a:ext>
            </a:extLst>
          </p:cNvPr>
          <p:cNvSpPr txBox="1"/>
          <p:nvPr/>
        </p:nvSpPr>
        <p:spPr>
          <a:xfrm>
            <a:off x="8885503" y="2470443"/>
            <a:ext cx="15380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Стрес;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6FC6CA7-CE37-4742-A0BE-DB2DFEC4FA81}"/>
              </a:ext>
            </a:extLst>
          </p:cNvPr>
          <p:cNvSpPr txBox="1"/>
          <p:nvPr/>
        </p:nvSpPr>
        <p:spPr>
          <a:xfrm>
            <a:off x="8885503" y="3046731"/>
            <a:ext cx="228862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Самота;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71C2412-B2FA-DE43-AA1C-B6D30CC5B706}"/>
              </a:ext>
            </a:extLst>
          </p:cNvPr>
          <p:cNvSpPr txBox="1"/>
          <p:nvPr/>
        </p:nvSpPr>
        <p:spPr>
          <a:xfrm>
            <a:off x="4978877" y="2465822"/>
            <a:ext cx="228862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Болести;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A966BA7-4A95-DF4F-859A-D803274636C8}"/>
              </a:ext>
            </a:extLst>
          </p:cNvPr>
          <p:cNvSpPr txBox="1"/>
          <p:nvPr/>
        </p:nvSpPr>
        <p:spPr>
          <a:xfrm>
            <a:off x="4965461" y="3065528"/>
            <a:ext cx="228862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Глад;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3CC730A-2EC9-9544-B9E7-0935D2497562}"/>
              </a:ext>
            </a:extLst>
          </p:cNvPr>
          <p:cNvSpPr txBox="1"/>
          <p:nvPr/>
        </p:nvSpPr>
        <p:spPr>
          <a:xfrm>
            <a:off x="4951688" y="1426697"/>
            <a:ext cx="228862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Бедствия;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5383ECB-DC23-5040-8F55-B958DAF6C26C}"/>
              </a:ext>
            </a:extLst>
          </p:cNvPr>
          <p:cNvSpPr txBox="1"/>
          <p:nvPr/>
        </p:nvSpPr>
        <p:spPr>
          <a:xfrm>
            <a:off x="4965461" y="1946714"/>
            <a:ext cx="302587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Войни;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674FC0E-D957-5E46-9662-716B8B4739E1}"/>
              </a:ext>
            </a:extLst>
          </p:cNvPr>
          <p:cNvSpPr txBox="1"/>
          <p:nvPr/>
        </p:nvSpPr>
        <p:spPr>
          <a:xfrm>
            <a:off x="8902720" y="5557957"/>
            <a:ext cx="264259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Депресия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70F134E-FF3B-C647-884A-8DFD9920CF44}"/>
              </a:ext>
            </a:extLst>
          </p:cNvPr>
          <p:cNvSpPr txBox="1"/>
          <p:nvPr/>
        </p:nvSpPr>
        <p:spPr>
          <a:xfrm>
            <a:off x="845925" y="4084815"/>
            <a:ext cx="324676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Егоизъм;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FB02D14-9358-0643-B9BC-B59500F335E6}"/>
              </a:ext>
            </a:extLst>
          </p:cNvPr>
          <p:cNvSpPr txBox="1"/>
          <p:nvPr/>
        </p:nvSpPr>
        <p:spPr>
          <a:xfrm>
            <a:off x="8885503" y="3653735"/>
            <a:ext cx="264259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Болка;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5B36E44-8EA4-E745-8AD9-3AFF06C12163}"/>
              </a:ext>
            </a:extLst>
          </p:cNvPr>
          <p:cNvSpPr txBox="1"/>
          <p:nvPr/>
        </p:nvSpPr>
        <p:spPr>
          <a:xfrm>
            <a:off x="8902720" y="4315465"/>
            <a:ext cx="264259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Скръб;</a:t>
            </a:r>
            <a:endParaRPr lang="en-US" sz="3300" b="1">
              <a:solidFill>
                <a:schemeClr val="bg1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5C49FC3-DA45-994D-9B5E-FA0314BB2C06}"/>
              </a:ext>
            </a:extLst>
          </p:cNvPr>
          <p:cNvSpPr txBox="1"/>
          <p:nvPr/>
        </p:nvSpPr>
        <p:spPr>
          <a:xfrm>
            <a:off x="4985367" y="4733905"/>
            <a:ext cx="2723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>
                <a:solidFill>
                  <a:schemeClr val="bg1"/>
                </a:solidFill>
              </a:rPr>
              <a:t>- </a:t>
            </a:r>
            <a:r>
              <a:rPr lang="bg-BG" sz="3300" b="1">
                <a:solidFill>
                  <a:schemeClr val="bg1"/>
                </a:solidFill>
              </a:rPr>
              <a:t>Финансови</a:t>
            </a:r>
            <a:br>
              <a:rPr lang="bg-BG" sz="3300" b="1">
                <a:solidFill>
                  <a:schemeClr val="bg1"/>
                </a:solidFill>
              </a:rPr>
            </a:br>
            <a:r>
              <a:rPr lang="bg-BG" sz="3300" b="1">
                <a:solidFill>
                  <a:schemeClr val="bg1"/>
                </a:solidFill>
              </a:rPr>
              <a:t>проблеми</a:t>
            </a:r>
            <a:r>
              <a:rPr lang="en-US" sz="3300" b="1">
                <a:solidFill>
                  <a:schemeClr val="bg1"/>
                </a:solidFill>
              </a:rPr>
              <a:t>;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AB8F99E-EDAB-2646-B823-FD46A7CB5E2A}"/>
              </a:ext>
            </a:extLst>
          </p:cNvPr>
          <p:cNvSpPr txBox="1"/>
          <p:nvPr/>
        </p:nvSpPr>
        <p:spPr>
          <a:xfrm>
            <a:off x="8902720" y="4927015"/>
            <a:ext cx="305888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-</a:t>
            </a:r>
            <a:r>
              <a:rPr lang="bg-BG" sz="3500" b="1">
                <a:solidFill>
                  <a:schemeClr val="bg1"/>
                </a:solidFill>
              </a:rPr>
              <a:t> </a:t>
            </a:r>
            <a:r>
              <a:rPr lang="bg-BG" sz="3300" b="1">
                <a:solidFill>
                  <a:schemeClr val="bg1"/>
                </a:solidFill>
              </a:rPr>
              <a:t>Безпокойство;</a:t>
            </a:r>
            <a:endParaRPr lang="en-US" sz="33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44452"/>
      </p:ext>
    </p:extLst>
  </p:cSld>
  <p:clrMapOvr>
    <a:masterClrMapping/>
  </p:clrMapOvr>
  <p:transition spd="slow">
    <p:wipe dir="r"/>
  </p:transition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960485" y="-253936"/>
            <a:ext cx="10271027" cy="6001643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bg-BG" sz="42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/>
            <a:r>
              <a:rPr lang="bg-BG" sz="42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А нечестивите са като развълнуваното море, Защото не може да утихне, И водите му изхвърлят тиня и кал.</a:t>
            </a:r>
          </a:p>
          <a:p>
            <a:pPr algn="ctr"/>
            <a:r>
              <a:rPr lang="bg-BG" sz="42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Няма мир за нечестивите, казва моят Бог.</a:t>
            </a:r>
          </a:p>
          <a:p>
            <a:pPr algn="ctr"/>
            <a:endParaRPr lang="bg-BG" sz="45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/>
            <a:endParaRPr lang="bg-BG" sz="45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89682-02FB-3D4F-A6B3-86CFF3B09D10}"/>
              </a:ext>
            </a:extLst>
          </p:cNvPr>
          <p:cNvSpPr txBox="1"/>
          <p:nvPr/>
        </p:nvSpPr>
        <p:spPr>
          <a:xfrm>
            <a:off x="3330497" y="5873115"/>
            <a:ext cx="55310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g-BG" sz="4000" u="sng">
                <a:solidFill>
                  <a:prstClr val="white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Исая 57:20,21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649285"/>
      </p:ext>
    </p:extLst>
  </p:cSld>
  <p:clrMapOvr>
    <a:masterClrMapping/>
  </p:clrMapOvr>
  <p:transition spd="slow">
    <p:wipe dir="r"/>
  </p:transition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7277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575657" y="78245"/>
            <a:ext cx="10646525" cy="2462213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3800" u="sng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Еклесиаст 12:14</a:t>
            </a:r>
          </a:p>
          <a:p>
            <a:pPr algn="ctr"/>
            <a:r>
              <a:rPr lang="bg-BG" sz="38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„Защото, относно всяко скрито нещо, Бог ще докара на съд всяко дело, Било то добро или зло.</a:t>
            </a:r>
            <a:r>
              <a:rPr lang="bg-BG" sz="40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B9AB89-8C09-854C-9457-D280C7A9C0E8}"/>
              </a:ext>
            </a:extLst>
          </p:cNvPr>
          <p:cNvSpPr txBox="1"/>
          <p:nvPr/>
        </p:nvSpPr>
        <p:spPr>
          <a:xfrm>
            <a:off x="575657" y="2678957"/>
            <a:ext cx="11050732" cy="236988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3700" u="sng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Отркровение 22:12</a:t>
            </a:r>
          </a:p>
          <a:p>
            <a:pPr algn="ctr"/>
            <a:r>
              <a:rPr lang="bg-BG" sz="37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„Ето, ида скоро; и у Мене е наградата, която давам, да отплатя на всекиго, според каквито са делата му.“</a:t>
            </a:r>
          </a:p>
        </p:txBody>
      </p:sp>
    </p:spTree>
    <p:extLst>
      <p:ext uri="{BB962C8B-B14F-4D97-AF65-F5344CB8AC3E}">
        <p14:creationId xmlns:p14="http://schemas.microsoft.com/office/powerpoint/2010/main" val="5351773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960485" y="-341263"/>
            <a:ext cx="10271027" cy="203132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bg-BG" sz="42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/>
            <a:r>
              <a:rPr lang="bg-BG" sz="42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„Ако речем, че нямаме грях, лъжем себе си, и истината не е в нас.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89682-02FB-3D4F-A6B3-86CFF3B09D10}"/>
              </a:ext>
            </a:extLst>
          </p:cNvPr>
          <p:cNvSpPr txBox="1"/>
          <p:nvPr/>
        </p:nvSpPr>
        <p:spPr>
          <a:xfrm>
            <a:off x="3330497" y="5873115"/>
            <a:ext cx="55310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g-BG" sz="4000" u="sng">
                <a:solidFill>
                  <a:prstClr val="white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1 Йоаново 8:9</a:t>
            </a:r>
          </a:p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E23222-C714-9340-A313-43886204334E}"/>
              </a:ext>
            </a:extLst>
          </p:cNvPr>
          <p:cNvSpPr/>
          <p:nvPr/>
        </p:nvSpPr>
        <p:spPr>
          <a:xfrm>
            <a:off x="1343889" y="1596375"/>
            <a:ext cx="95042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42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Bookman Old Style" panose="02050604050505020204" pitchFamily="18" charset="0"/>
                <a:cs typeface="Arial" panose="020B0604020202020204" pitchFamily="34" charset="0"/>
              </a:rPr>
              <a:t>Ако изповядваме греховете си, Той е верен и праведен да ни прости греховете, и да ни очисти от всяка неправда.“</a:t>
            </a:r>
          </a:p>
        </p:txBody>
      </p:sp>
    </p:spTree>
    <p:extLst>
      <p:ext uri="{BB962C8B-B14F-4D97-AF65-F5344CB8AC3E}">
        <p14:creationId xmlns:p14="http://schemas.microsoft.com/office/powerpoint/2010/main" val="28263965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97736" y="1600524"/>
            <a:ext cx="11415669" cy="820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Чистотата на сърцето 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ще доведе до 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чистота на живота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."</a:t>
            </a:r>
          </a:p>
          <a:p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Знамения на времето 21-ви април 1881г. (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ST April 21 188)</a:t>
            </a:r>
          </a:p>
          <a:p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Тежестта на греха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с неговите неспокойни и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неудовлетворени желания, лежи в основата на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голяма част от болестите, от които страда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грешникът."</a:t>
            </a:r>
          </a:p>
          <a:p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Свидетелства към църквата, Том 4, стр. 579 (4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579)</a:t>
            </a: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A1144E-5734-8726-B972-9AE3B6AAB26B}"/>
              </a:ext>
            </a:extLst>
          </p:cNvPr>
          <p:cNvSpPr txBox="1"/>
          <p:nvPr/>
        </p:nvSpPr>
        <p:spPr>
          <a:xfrm>
            <a:off x="1032511" y="169320"/>
            <a:ext cx="10146120" cy="67710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КОИ СА ЗАКОНИТЕ НА ЗДРАВЕТО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49428024"/>
      </p:ext>
    </p:extLst>
  </p:cSld>
  <p:clrMapOvr>
    <a:masterClrMapping/>
  </p:clrMapOvr>
  <p:transition spd="slow">
    <p:wipe dir="r"/>
  </p:transition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960485" y="0"/>
            <a:ext cx="10271027" cy="397031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bg-BG" sz="42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/>
            <a:endParaRPr lang="bg-BG" sz="42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/>
            <a:r>
              <a:rPr lang="bg-BG" sz="42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„Който крие престъпленията си няма да успее, А който ги изповяда и оставя ще намери милост.“</a:t>
            </a:r>
          </a:p>
          <a:p>
            <a:pPr algn="ctr"/>
            <a:endParaRPr lang="bg-BG" sz="42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89682-02FB-3D4F-A6B3-86CFF3B09D10}"/>
              </a:ext>
            </a:extLst>
          </p:cNvPr>
          <p:cNvSpPr txBox="1"/>
          <p:nvPr/>
        </p:nvSpPr>
        <p:spPr>
          <a:xfrm>
            <a:off x="3330497" y="5873115"/>
            <a:ext cx="55310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g-BG" sz="4000" u="sng">
                <a:solidFill>
                  <a:prstClr val="white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Притчи 28:13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79584"/>
      </p:ext>
    </p:extLst>
  </p:cSld>
  <p:clrMapOvr>
    <a:masterClrMapping/>
  </p:clrMapOvr>
  <p:transition spd="slow">
    <p:wipe dir="r"/>
  </p:transition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960485" y="-237311"/>
            <a:ext cx="10271027" cy="397031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bg-BG" sz="42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/>
            <a:endParaRPr lang="bg-BG" sz="42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/>
            <a:r>
              <a:rPr lang="bg-BG" sz="42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„Защото Бог толкова възлюби света, че даде Своя Единороден Син, за да не погине ни един, който вярва в Него, но да има вечен живот.“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89682-02FB-3D4F-A6B3-86CFF3B09D10}"/>
              </a:ext>
            </a:extLst>
          </p:cNvPr>
          <p:cNvSpPr txBox="1"/>
          <p:nvPr/>
        </p:nvSpPr>
        <p:spPr>
          <a:xfrm>
            <a:off x="3330497" y="5873115"/>
            <a:ext cx="55310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g-BG" sz="4000" u="sng">
                <a:solidFill>
                  <a:prstClr val="white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Йоан 3:16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27600"/>
      </p:ext>
    </p:extLst>
  </p:cSld>
  <p:clrMapOvr>
    <a:masterClrMapping/>
  </p:clrMapOvr>
  <p:transition spd="slow">
    <p:wipe dir="r"/>
  </p:transition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502268" y="610588"/>
            <a:ext cx="11187462" cy="293926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bg-BG" sz="50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/>
            <a:r>
              <a:rPr lang="bg-BG" sz="45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„Елате при Мене всички, които се трудите и сте обременени, и Аз ще ви успокоя.“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89682-02FB-3D4F-A6B3-86CFF3B09D10}"/>
              </a:ext>
            </a:extLst>
          </p:cNvPr>
          <p:cNvSpPr txBox="1"/>
          <p:nvPr/>
        </p:nvSpPr>
        <p:spPr>
          <a:xfrm>
            <a:off x="3330497" y="5873115"/>
            <a:ext cx="55310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g-BG" sz="4000" u="sng">
                <a:solidFill>
                  <a:prstClr val="white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Матей 11:28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6888"/>
      </p:ext>
    </p:extLst>
  </p:cSld>
  <p:clrMapOvr>
    <a:masterClrMapping/>
  </p:clrMapOvr>
  <p:transition spd="slow">
    <p:wipe dir="r"/>
  </p:transition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1100784" y="489734"/>
            <a:ext cx="9722387" cy="293926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bg-BG" sz="50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/>
            <a:r>
              <a:rPr lang="bg-BG" sz="45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„…и всяка ваша грижа възложете на Него, защото Той се грижи за вас.“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89682-02FB-3D4F-A6B3-86CFF3B09D10}"/>
              </a:ext>
            </a:extLst>
          </p:cNvPr>
          <p:cNvSpPr txBox="1"/>
          <p:nvPr/>
        </p:nvSpPr>
        <p:spPr>
          <a:xfrm>
            <a:off x="3330497" y="5873115"/>
            <a:ext cx="55310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g-BG" sz="4000" u="sng">
                <a:solidFill>
                  <a:prstClr val="white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1 Петрово 5:7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62898"/>
      </p:ext>
    </p:extLst>
  </p:cSld>
  <p:clrMapOvr>
    <a:masterClrMapping/>
  </p:clrMapOvr>
  <p:transition spd="slow">
    <p:wipe dir="r"/>
  </p:transition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749019" y="-324637"/>
            <a:ext cx="10805672" cy="541686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bg-BG" sz="38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/>
            <a:r>
              <a:rPr lang="bg-BG" sz="38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„Понеже ти си казал: Господ е прибежище мое, И си направил Всевишния обиталището си,</a:t>
            </a:r>
          </a:p>
          <a:p>
            <a:pPr algn="ctr"/>
            <a:r>
              <a:rPr lang="bg-BG" sz="38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Затова няма да те сполети никакво зло, Нито ще се приближи язва до шатъра ти.</a:t>
            </a:r>
          </a:p>
          <a:p>
            <a:pPr algn="ctr"/>
            <a:r>
              <a:rPr lang="bg-BG" sz="38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Защото ще заповяда на ангелите Си за тебе Да те пазят във всичките ти пътища.“</a:t>
            </a:r>
          </a:p>
          <a:p>
            <a:pPr algn="ctr"/>
            <a:endParaRPr lang="bg-BG" sz="42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89682-02FB-3D4F-A6B3-86CFF3B09D10}"/>
              </a:ext>
            </a:extLst>
          </p:cNvPr>
          <p:cNvSpPr txBox="1"/>
          <p:nvPr/>
        </p:nvSpPr>
        <p:spPr>
          <a:xfrm>
            <a:off x="3330497" y="5873115"/>
            <a:ext cx="55310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g-BG" sz="4000" u="sng">
                <a:solidFill>
                  <a:prstClr val="white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Псалм 91:9-11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49011"/>
      </p:ext>
    </p:extLst>
  </p:cSld>
  <p:clrMapOvr>
    <a:masterClrMapping/>
  </p:clrMapOvr>
  <p:transition spd="slow">
    <p:wipe dir="r"/>
  </p:transition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815521" y="589763"/>
            <a:ext cx="10805672" cy="366254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bg-BG" sz="38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/>
            <a:r>
              <a:rPr lang="bg-BG" sz="38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„Понеже той е положил в Мене любовта си, казва Господ, Затова ще го избавя; Ще го поставя в безопасност, защото е познал името Ми..“</a:t>
            </a:r>
          </a:p>
          <a:p>
            <a:pPr algn="ctr"/>
            <a:endParaRPr lang="bg-BG" sz="42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89682-02FB-3D4F-A6B3-86CFF3B09D10}"/>
              </a:ext>
            </a:extLst>
          </p:cNvPr>
          <p:cNvSpPr txBox="1"/>
          <p:nvPr/>
        </p:nvSpPr>
        <p:spPr>
          <a:xfrm>
            <a:off x="3330497" y="5873115"/>
            <a:ext cx="55310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g-BG" sz="4000" u="sng">
                <a:solidFill>
                  <a:prstClr val="white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Псалм 91:14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00269"/>
      </p:ext>
    </p:extLst>
  </p:cSld>
  <p:clrMapOvr>
    <a:masterClrMapping/>
  </p:clrMapOvr>
  <p:transition spd="slow">
    <p:wipe dir="r"/>
  </p:transition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693163" y="186807"/>
            <a:ext cx="10805672" cy="424731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bg-BG" sz="38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  <a:p>
            <a:pPr algn="ctr"/>
            <a:r>
              <a:rPr lang="bg-BG" sz="38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„Господ е близо при ония, които са със съкрушено сърце, И спасява ония, които са с разкаян дух.</a:t>
            </a:r>
          </a:p>
          <a:p>
            <a:pPr algn="ctr"/>
            <a:r>
              <a:rPr lang="bg-BG" sz="38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Много са неволите на праведния; Но Господ го избавя от всички тях;“</a:t>
            </a:r>
          </a:p>
          <a:p>
            <a:pPr algn="ctr"/>
            <a:endParaRPr lang="bg-BG" sz="4200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89682-02FB-3D4F-A6B3-86CFF3B09D10}"/>
              </a:ext>
            </a:extLst>
          </p:cNvPr>
          <p:cNvSpPr txBox="1"/>
          <p:nvPr/>
        </p:nvSpPr>
        <p:spPr>
          <a:xfrm>
            <a:off x="3330497" y="5873115"/>
            <a:ext cx="55310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g-BG" sz="4000" u="sng">
                <a:solidFill>
                  <a:prstClr val="white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Псалм 34:18,19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726607"/>
      </p:ext>
    </p:extLst>
  </p:cSld>
  <p:clrMapOvr>
    <a:masterClrMapping/>
  </p:clrMapOvr>
  <p:transition spd="slow">
    <p:wipe dir="r"/>
  </p:transition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7277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342900" y="322685"/>
            <a:ext cx="11506200" cy="193899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4000" u="sng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Откровение 22:17</a:t>
            </a:r>
          </a:p>
          <a:p>
            <a:pPr algn="ctr"/>
            <a:r>
              <a:rPr lang="bg-BG" sz="40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„…И който е жаден нека дойде. Който иска, нека вземе даром водата на живота.“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B9AB89-8C09-854C-9457-D280C7A9C0E8}"/>
              </a:ext>
            </a:extLst>
          </p:cNvPr>
          <p:cNvSpPr txBox="1"/>
          <p:nvPr/>
        </p:nvSpPr>
        <p:spPr>
          <a:xfrm>
            <a:off x="171450" y="2960783"/>
            <a:ext cx="11849100" cy="255454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4000" u="sng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Йоан 6:37</a:t>
            </a:r>
          </a:p>
          <a:p>
            <a:pPr algn="ctr"/>
            <a:r>
              <a:rPr lang="bg-BG" sz="40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„…и който дойде при Мене никак няма да го изпъдя;“</a:t>
            </a:r>
          </a:p>
          <a:p>
            <a:pPr algn="ctr"/>
            <a:endParaRPr lang="bg-BG" sz="4000" u="sng">
              <a:solidFill>
                <a:schemeClr val="bg1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00714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77277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342900" y="166568"/>
            <a:ext cx="11506200" cy="193899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4000" u="sng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Псалм 34:8</a:t>
            </a:r>
          </a:p>
          <a:p>
            <a:pPr algn="ctr"/>
            <a:r>
              <a:rPr lang="bg-BG" sz="40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„Опитайте и вижте, че Господ е благ; Блажен оня човек, който уповава на Него.“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B9AB89-8C09-854C-9457-D280C7A9C0E8}"/>
              </a:ext>
            </a:extLst>
          </p:cNvPr>
          <p:cNvSpPr txBox="1"/>
          <p:nvPr/>
        </p:nvSpPr>
        <p:spPr>
          <a:xfrm>
            <a:off x="171450" y="2715457"/>
            <a:ext cx="11849100" cy="193899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4000" u="sng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Псалм 147:3</a:t>
            </a:r>
          </a:p>
          <a:p>
            <a:pPr algn="ctr"/>
            <a:r>
              <a:rPr lang="bg-BG" sz="40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„Изцелява съкрушените в сърце и превързва скърбите им.“</a:t>
            </a:r>
          </a:p>
        </p:txBody>
      </p:sp>
    </p:spTree>
    <p:extLst>
      <p:ext uri="{BB962C8B-B14F-4D97-AF65-F5344CB8AC3E}">
        <p14:creationId xmlns:p14="http://schemas.microsoft.com/office/powerpoint/2010/main" val="130026312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EB96C-2566-5A46-B08F-1926F2DE88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C5296E-07EC-234D-9FAD-D8FFE0D979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9CE280-15CA-F142-9D46-2814B31F9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artisticTexturizer/>
                    </a14:imgEffect>
                    <a14:imgEffect>
                      <a14:brightnessContrast bright="-23000" contrast="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1389561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3C318C-3F2A-E44F-A059-27C5F24A83D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harpenSoften amount="-6000"/>
                    </a14:imgEffect>
                    <a14:imgEffect>
                      <a14:brightnessContrast bright="-25000" contrast="3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8494" y="1679705"/>
            <a:ext cx="5800725" cy="3844666"/>
          </a:xfrm>
          <a:prstGeom prst="rect">
            <a:avLst/>
          </a:prstGeom>
          <a:effectLst>
            <a:softEdge rad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BFBE5E-F3DC-7B4A-89C4-16E0FE634948}"/>
              </a:ext>
            </a:extLst>
          </p:cNvPr>
          <p:cNvSpPr txBox="1"/>
          <p:nvPr/>
        </p:nvSpPr>
        <p:spPr>
          <a:xfrm>
            <a:off x="370795" y="209059"/>
            <a:ext cx="6270171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600" dirty="0">
                <a:solidFill>
                  <a:schemeClr val="bg1"/>
                </a:solidFill>
                <a:effectLst>
                  <a:innerShdw>
                    <a:schemeClr val="tx1"/>
                  </a:innerShdw>
                </a:effectLst>
                <a:latin typeface="Bookman Old Style" panose="02050604050505020204" pitchFamily="18" charset="0"/>
              </a:rPr>
              <a:t>„Ето стоя на вратата и хлопам; ако чуе някой гласа Ми и отвори вратата, ще вляза при него и ще вечерям с него, и той с Мене“</a:t>
            </a:r>
          </a:p>
          <a:p>
            <a:br>
              <a:rPr lang="bg-BG" sz="2000" b="1" dirty="0">
                <a:solidFill>
                  <a:schemeClr val="bg1"/>
                </a:solidFill>
                <a:effectLst>
                  <a:innerShdw blurRad="63500" dist="50800">
                    <a:prstClr val="black"/>
                  </a:innerShdw>
                </a:effectLst>
                <a:latin typeface="Franklin Gothic Medium" panose="020B0603020102020204" pitchFamily="34" charset="0"/>
              </a:rPr>
            </a:br>
            <a:r>
              <a:rPr lang="bg-BG" sz="2000" b="1" dirty="0">
                <a:solidFill>
                  <a:schemeClr val="bg1"/>
                </a:solidFill>
                <a:effectLst>
                  <a:innerShdw>
                    <a:prstClr val="black"/>
                  </a:innerShdw>
                </a:effectLst>
                <a:latin typeface="Bookman Old Style" panose="02050604050505020204" pitchFamily="18" charset="0"/>
              </a:rPr>
              <a:t>            </a:t>
            </a:r>
            <a:r>
              <a:rPr lang="bg-BG" sz="3500" u="sng" dirty="0">
                <a:solidFill>
                  <a:schemeClr val="bg1"/>
                </a:solidFill>
                <a:effectLst>
                  <a:innerShdw>
                    <a:prstClr val="black"/>
                  </a:innerShdw>
                </a:effectLst>
                <a:latin typeface="Bookman Old Style" panose="02050604050505020204" pitchFamily="18" charset="0"/>
              </a:rPr>
              <a:t>Откровение 3:20</a:t>
            </a:r>
            <a:endParaRPr lang="en-US" sz="3500" u="sng">
              <a:solidFill>
                <a:schemeClr val="bg1"/>
              </a:solidFill>
              <a:effectLst>
                <a:innerShdw>
                  <a:prstClr val="black"/>
                </a:inn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490705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547701" y="1290551"/>
            <a:ext cx="11415669" cy="9156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“За да имаме добро здраве, трябва да имаме 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добра кръв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защото в кръвта е живота.“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„По стъпките на Великия лекар, стр. 271 (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MH 271.2</a:t>
            </a: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</a:p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Доброто </a:t>
            </a:r>
            <a:r>
              <a:rPr lang="bg-BG" sz="3100" i="1" dirty="0" err="1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кръвообръщение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запазва кръвта чиста и осигурява здраве.“ 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The Health Reformer 1 April, 1872, par. 12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„Перфектното здраве, зависи от 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перфектно </a:t>
            </a:r>
            <a:r>
              <a:rPr lang="bg-BG" sz="3100" i="1" dirty="0" err="1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кръво</a:t>
            </a:r>
            <a:r>
              <a:rPr lang="en-US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-</a:t>
            </a:r>
            <a:br>
              <a:rPr lang="en-US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обръщение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.“ </a:t>
            </a: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Св. към църквата, Том 2, стр. (2Т 531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.2</a:t>
            </a: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</a:p>
          <a:p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FC0148-2661-AD93-80D2-6EDA4E826507}"/>
              </a:ext>
            </a:extLst>
          </p:cNvPr>
          <p:cNvSpPr txBox="1"/>
          <p:nvPr/>
        </p:nvSpPr>
        <p:spPr>
          <a:xfrm>
            <a:off x="1032511" y="169320"/>
            <a:ext cx="10146120" cy="67710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КОИ СА ЗАКОНИТЕ НА ЗДРАВЕТО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20138293"/>
      </p:ext>
    </p:extLst>
  </p:cSld>
  <p:clrMapOvr>
    <a:masterClrMapping/>
  </p:clrMapOvr>
  <p:transition spd="slow">
    <p:wipe dir="r"/>
  </p:transition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502268" y="1192479"/>
            <a:ext cx="11187462" cy="249299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50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„Сине мой, дай сърцето си на мене, И очите ти нека внимават в моите пътища“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89682-02FB-3D4F-A6B3-86CFF3B09D10}"/>
              </a:ext>
            </a:extLst>
          </p:cNvPr>
          <p:cNvSpPr txBox="1"/>
          <p:nvPr/>
        </p:nvSpPr>
        <p:spPr>
          <a:xfrm>
            <a:off x="3330497" y="5873115"/>
            <a:ext cx="55310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g-BG" sz="4000" u="sng">
                <a:solidFill>
                  <a:prstClr val="white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Притчи 23:26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285200"/>
      </p:ext>
    </p:extLst>
  </p:cSld>
  <p:clrMapOvr>
    <a:masterClrMapping/>
  </p:clrMapOvr>
  <p:transition spd="slow">
    <p:wipe dir="r"/>
  </p:transition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3FD168-DBAE-4546-920F-0B4169757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0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A87721-374B-BE4C-AF7F-9242A5D3ACB2}"/>
              </a:ext>
            </a:extLst>
          </p:cNvPr>
          <p:cNvSpPr txBox="1"/>
          <p:nvPr/>
        </p:nvSpPr>
        <p:spPr>
          <a:xfrm>
            <a:off x="1279187" y="1183326"/>
            <a:ext cx="9633624" cy="240065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5000">
                <a:solidFill>
                  <a:schemeClr val="bg1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„Днес, ако чуете Неговия глас, Не закоравявайте сърцата си.“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89682-02FB-3D4F-A6B3-86CFF3B09D10}"/>
              </a:ext>
            </a:extLst>
          </p:cNvPr>
          <p:cNvSpPr txBox="1"/>
          <p:nvPr/>
        </p:nvSpPr>
        <p:spPr>
          <a:xfrm>
            <a:off x="3330497" y="5873115"/>
            <a:ext cx="553100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g-BG" sz="4000" u="sng">
                <a:solidFill>
                  <a:prstClr val="white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Евреи 4:7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47388"/>
      </p:ext>
    </p:extLst>
  </p:cSld>
  <p:clrMapOvr>
    <a:masterClrMapping/>
  </p:clrMapOvr>
  <p:transition spd="slow">
    <p:wipe dir="r"/>
  </p:transition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0B3A80-5D2E-2B4E-A054-89B948CA58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46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28C96B-3686-164B-9F2C-D3A7E5863594}"/>
              </a:ext>
            </a:extLst>
          </p:cNvPr>
          <p:cNvSpPr txBox="1"/>
          <p:nvPr/>
        </p:nvSpPr>
        <p:spPr>
          <a:xfrm>
            <a:off x="123986" y="166568"/>
            <a:ext cx="5362414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Bookman Old Style" panose="0205060405050502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bg-BG" sz="3800">
                <a:latin typeface="Bookman Old Style" panose="0205060405050502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Аз не зная под небето друга книга, по-могъща и тъй всеобща каквато е Библията... Там, дето Библията се знае и чете, злините са случайни, а добродетелите са трайни спътници </a:t>
            </a:r>
            <a:br>
              <a:rPr lang="en-US" sz="3800">
                <a:latin typeface="Bookman Old Style" panose="02050604050505020204" pitchFamily="18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bg-BG" sz="3800">
                <a:latin typeface="Bookman Old Style" panose="0205060405050502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на живота.“</a:t>
            </a:r>
            <a:endParaRPr lang="en-US" sz="3800">
              <a:latin typeface="Bookman Old Style" panose="020506040505050202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591321"/>
      </p:ext>
    </p:extLst>
  </p:cSld>
  <p:clrMapOvr>
    <a:masterClrMapping/>
  </p:clrMapOvr>
  <p:transition spd="slow">
    <p:wipe dir="r"/>
  </p:transition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3C1B4C-850F-3440-849B-625CA8C2CA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368"/>
          <a:stretch/>
        </p:blipFill>
        <p:spPr>
          <a:xfrm>
            <a:off x="-114256" y="1424650"/>
            <a:ext cx="2942687" cy="2541891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14BAAE-8601-C749-B8D5-8780479896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95" r="23963"/>
          <a:stretch/>
        </p:blipFill>
        <p:spPr>
          <a:xfrm>
            <a:off x="2615285" y="1540247"/>
            <a:ext cx="2541828" cy="2367977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3C1CEF-C5A9-5B4C-9A24-2C5071302F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811"/>
          <a:stretch/>
        </p:blipFill>
        <p:spPr>
          <a:xfrm>
            <a:off x="5121524" y="1596502"/>
            <a:ext cx="2414509" cy="225546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4FA4AC-7DAC-E140-9AEB-1C7E5E48488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0882"/>
          <a:stretch/>
        </p:blipFill>
        <p:spPr>
          <a:xfrm>
            <a:off x="7494908" y="1575094"/>
            <a:ext cx="2372133" cy="2288005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19B830-C2D0-1F4D-868F-19668272671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1901"/>
          <a:stretch/>
        </p:blipFill>
        <p:spPr>
          <a:xfrm>
            <a:off x="9809690" y="1586674"/>
            <a:ext cx="2330222" cy="2259826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B6DFE1-9B9B-5E40-A6B8-5BE028AD77F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939" r="22929"/>
          <a:stretch/>
        </p:blipFill>
        <p:spPr>
          <a:xfrm>
            <a:off x="7487443" y="4486672"/>
            <a:ext cx="2392278" cy="2363701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893106-6BD4-2D48-BDA4-756379C947C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7008"/>
          <a:stretch/>
        </p:blipFill>
        <p:spPr>
          <a:xfrm>
            <a:off x="9841127" y="4507565"/>
            <a:ext cx="2330346" cy="232191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688B75E-B9D9-D94D-91CA-BBA6B9C8339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4602" r="17194" b="3555"/>
          <a:stretch/>
        </p:blipFill>
        <p:spPr>
          <a:xfrm>
            <a:off x="5101044" y="4528460"/>
            <a:ext cx="2427805" cy="2321913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DF1147-2328-274A-B7C1-39BDE33C130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7564"/>
          <a:stretch/>
        </p:blipFill>
        <p:spPr>
          <a:xfrm>
            <a:off x="2569158" y="4463912"/>
            <a:ext cx="2606007" cy="2451010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3DE2607-FDE7-9445-9C06-68FCA1438AC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1015" r="5692"/>
          <a:stretch/>
        </p:blipFill>
        <p:spPr>
          <a:xfrm>
            <a:off x="6860" y="4463911"/>
            <a:ext cx="2626478" cy="2454535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E5FD70-36F1-3041-A8B7-855F248419F0}"/>
              </a:ext>
            </a:extLst>
          </p:cNvPr>
          <p:cNvSpPr txBox="1"/>
          <p:nvPr/>
        </p:nvSpPr>
        <p:spPr>
          <a:xfrm>
            <a:off x="279812" y="1138310"/>
            <a:ext cx="2185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C000"/>
                </a:solidFill>
              </a:rPr>
              <a:t>1. </a:t>
            </a:r>
            <a:r>
              <a:rPr lang="bg-BG" sz="2000" b="1">
                <a:solidFill>
                  <a:srgbClr val="FFC000"/>
                </a:solidFill>
              </a:rPr>
              <a:t>ЧИСТ ВЪЗДУХ</a:t>
            </a:r>
            <a:endParaRPr lang="en-US" sz="2000" b="1">
              <a:solidFill>
                <a:srgbClr val="FFC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0364B6-980C-8346-9F96-DDF9D467B9E1}"/>
              </a:ext>
            </a:extLst>
          </p:cNvPr>
          <p:cNvSpPr txBox="1"/>
          <p:nvPr/>
        </p:nvSpPr>
        <p:spPr>
          <a:xfrm>
            <a:off x="2496923" y="1138310"/>
            <a:ext cx="2826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</a:rPr>
              <a:t>2.</a:t>
            </a:r>
            <a:r>
              <a:rPr lang="en-US" sz="2000" b="1">
                <a:solidFill>
                  <a:srgbClr val="FFC000"/>
                </a:solidFill>
              </a:rPr>
              <a:t> </a:t>
            </a:r>
            <a:r>
              <a:rPr lang="bg-BG" sz="2000" b="1">
                <a:solidFill>
                  <a:srgbClr val="FFC000"/>
                </a:solidFill>
              </a:rPr>
              <a:t>СЛЪНЧЕВА СВЕТЛИНА</a:t>
            </a:r>
            <a:endParaRPr lang="en-US" sz="2000" b="1">
              <a:solidFill>
                <a:srgbClr val="FFC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9F45D2-700F-CB40-B8DD-D1897D8BAB32}"/>
              </a:ext>
            </a:extLst>
          </p:cNvPr>
          <p:cNvSpPr txBox="1"/>
          <p:nvPr/>
        </p:nvSpPr>
        <p:spPr>
          <a:xfrm>
            <a:off x="5387024" y="1131806"/>
            <a:ext cx="2078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</a:rPr>
              <a:t>3. УПРАЖНЕНИЯ</a:t>
            </a:r>
            <a:endParaRPr lang="en-US" sz="2000" b="1">
              <a:solidFill>
                <a:srgbClr val="FFC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599F3A-68C3-C743-A04C-91DB5365C990}"/>
              </a:ext>
            </a:extLst>
          </p:cNvPr>
          <p:cNvSpPr txBox="1"/>
          <p:nvPr/>
        </p:nvSpPr>
        <p:spPr>
          <a:xfrm>
            <a:off x="7528849" y="1136542"/>
            <a:ext cx="2499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</a:rPr>
              <a:t>4. ПИЕНЕ НА ВОДА</a:t>
            </a:r>
            <a:endParaRPr lang="en-US" sz="2000" b="1">
              <a:solidFill>
                <a:srgbClr val="FFC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6FF2D3-130D-7544-8816-2B3DFD7A61F0}"/>
              </a:ext>
            </a:extLst>
          </p:cNvPr>
          <p:cNvSpPr txBox="1"/>
          <p:nvPr/>
        </p:nvSpPr>
        <p:spPr>
          <a:xfrm>
            <a:off x="9895056" y="1128915"/>
            <a:ext cx="2747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</a:rPr>
              <a:t>5. ПРАВ. ХРАНЕНЕ</a:t>
            </a:r>
            <a:endParaRPr lang="en-US" sz="2000" b="1">
              <a:solidFill>
                <a:srgbClr val="FFC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829DA6-0D16-4B41-9FC7-74D17A559DE0}"/>
              </a:ext>
            </a:extLst>
          </p:cNvPr>
          <p:cNvSpPr txBox="1"/>
          <p:nvPr/>
        </p:nvSpPr>
        <p:spPr>
          <a:xfrm>
            <a:off x="460224" y="4128350"/>
            <a:ext cx="1630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</a:rPr>
              <a:t>6. ПОЧИВКА</a:t>
            </a:r>
            <a:endParaRPr lang="en-US" sz="2000" b="1">
              <a:solidFill>
                <a:srgbClr val="FFC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E2BB05B-5562-9340-8C31-10E2754074EE}"/>
              </a:ext>
            </a:extLst>
          </p:cNvPr>
          <p:cNvSpPr txBox="1"/>
          <p:nvPr/>
        </p:nvSpPr>
        <p:spPr>
          <a:xfrm>
            <a:off x="3145410" y="4128350"/>
            <a:ext cx="1676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</a:rPr>
              <a:t>7. ОБЛЕКЛО</a:t>
            </a:r>
            <a:endParaRPr lang="en-US" sz="2000" b="1">
              <a:solidFill>
                <a:srgbClr val="FFC0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910534-3953-7F4A-AB2D-BCEAD19CEDC0}"/>
              </a:ext>
            </a:extLst>
          </p:cNvPr>
          <p:cNvSpPr txBox="1"/>
          <p:nvPr/>
        </p:nvSpPr>
        <p:spPr>
          <a:xfrm>
            <a:off x="5538271" y="4128350"/>
            <a:ext cx="1637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</a:rPr>
              <a:t>8. ХИГИЕНА</a:t>
            </a:r>
            <a:endParaRPr lang="en-US" sz="2000" b="1">
              <a:solidFill>
                <a:srgbClr val="FFC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DA789D-2E5B-5740-96EE-4D44D2D636D0}"/>
              </a:ext>
            </a:extLst>
          </p:cNvPr>
          <p:cNvSpPr txBox="1"/>
          <p:nvPr/>
        </p:nvSpPr>
        <p:spPr>
          <a:xfrm>
            <a:off x="9934129" y="4133240"/>
            <a:ext cx="2845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</a:rPr>
              <a:t>10. УПОВ. НА БОГ</a:t>
            </a:r>
            <a:endParaRPr lang="en-US" sz="2000" b="1">
              <a:solidFill>
                <a:srgbClr val="FFC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C4D8C7-DD2A-9147-B403-FA9EE3B2DFE9}"/>
              </a:ext>
            </a:extLst>
          </p:cNvPr>
          <p:cNvSpPr txBox="1"/>
          <p:nvPr/>
        </p:nvSpPr>
        <p:spPr>
          <a:xfrm>
            <a:off x="7611882" y="4131121"/>
            <a:ext cx="2197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</a:rPr>
              <a:t>9. ВЪЗДЪРЖАНИЕ</a:t>
            </a:r>
            <a:endParaRPr lang="en-US" sz="2000" b="1">
              <a:solidFill>
                <a:srgbClr val="FFC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FA3ECB-DE9F-B946-BDA1-18720D15B6BC}"/>
              </a:ext>
            </a:extLst>
          </p:cNvPr>
          <p:cNvSpPr txBox="1"/>
          <p:nvPr/>
        </p:nvSpPr>
        <p:spPr>
          <a:xfrm>
            <a:off x="3631411" y="128302"/>
            <a:ext cx="5097764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chemeClr val="bg1"/>
                </a:solidFill>
              </a:rPr>
              <a:t>ЗДРАВНИ ПРИНЦИПИ</a:t>
            </a:r>
            <a:endParaRPr lang="en-US" sz="4125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393573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1C0137-B75A-5342-9484-7872C4D2C44F}"/>
              </a:ext>
            </a:extLst>
          </p:cNvPr>
          <p:cNvSpPr txBox="1"/>
          <p:nvPr/>
        </p:nvSpPr>
        <p:spPr>
          <a:xfrm>
            <a:off x="-311240" y="233111"/>
            <a:ext cx="12776202" cy="67710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ЖЕЛАЕ ЛИ БОГ ДА БЪДЕМ ЗДРАВИ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474379" y="1495932"/>
            <a:ext cx="10420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"Нашият небесен Отец не измъчва доброволно или наскърбява хората. Той не е автор на болести и смърт. Той е източникът на живота. </a:t>
            </a:r>
            <a:r>
              <a:rPr lang="nl-NL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</a:t>
            </a:r>
            <a: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ой би искал хората да живеят; и Той желае те да бъдат покорни на законите на живота и здравето, за да могат да живеят." </a:t>
            </a:r>
            <a:b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Служители на евангелието, стр. 239 (</a:t>
            </a:r>
            <a:r>
              <a:rPr lang="nl-NL" sz="3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GW 239)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4369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547701" y="1290551"/>
            <a:ext cx="11415669" cy="9156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“За да имаме добро здраве, трябва да имаме 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добра кръв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защото в кръвта е живота.“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„По стъпките на Великия лекар, стр. 271 (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MH 271.2</a:t>
            </a: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</a:p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Доброто </a:t>
            </a:r>
            <a:r>
              <a:rPr lang="bg-BG" sz="3100" i="1" dirty="0" err="1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кръвообръщение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запазва кръвта чиста и осигурява здраве.“ 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The Health Reformer 1 April, 1872, par. 12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„Съвършеното здраве, зависи от 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съвършено </a:t>
            </a:r>
            <a:r>
              <a:rPr lang="bg-BG" sz="3100" i="1" dirty="0" err="1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кръво</a:t>
            </a:r>
            <a:r>
              <a:rPr lang="en-US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-</a:t>
            </a:r>
            <a:br>
              <a:rPr lang="en-US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обръщение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.“ </a:t>
            </a: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Св. към църквата, Том 2, стр. (2Т 531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.2</a:t>
            </a: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</a:p>
          <a:p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6734CA-FB7C-E07B-BFB7-B35B9EB398BD}"/>
              </a:ext>
            </a:extLst>
          </p:cNvPr>
          <p:cNvSpPr txBox="1"/>
          <p:nvPr/>
        </p:nvSpPr>
        <p:spPr>
          <a:xfrm>
            <a:off x="1032511" y="169320"/>
            <a:ext cx="10146120" cy="67710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КОИ СА ЗАКОНИТЕ НА ЗДРАВЕТО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79813180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97736" y="945111"/>
            <a:ext cx="11415669" cy="1135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"За да се радвате на добро здраве, трябва да има правилно </a:t>
            </a:r>
            <a:r>
              <a:rPr lang="bg-BG" sz="3000" i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кръвообръщение</a:t>
            </a:r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И за да се осигури </a:t>
            </a:r>
            <a:r>
              <a:rPr lang="bg-BG" sz="3000" i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добр</a:t>
            </a:r>
            <a:r>
              <a:rPr lang="en-US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 </a:t>
            </a:r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циркулация на потока на човешкия живот,</a:t>
            </a:r>
            <a:r>
              <a:rPr lang="bg-BG" sz="30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всички части на тялото трябва да бъдат подходящо облечени</a:t>
            </a:r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."</a:t>
            </a:r>
          </a:p>
          <a:p>
            <a:r>
              <a:rPr lang="bg-BG" sz="3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"Здравният реформатор" 1-ви април 1872 г. (</a:t>
            </a:r>
            <a:r>
              <a:rPr lang="en-US" sz="3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HR 1 April, 1872)</a:t>
            </a:r>
            <a:endParaRPr lang="bg-BG" sz="3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lvl="0"/>
            <a:r>
              <a:rPr lang="bg-BG" sz="3000" i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„Съвършеното здраве изисква съвършено</a:t>
            </a:r>
            <a:r>
              <a:rPr lang="en-US" sz="3000" i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bg-BG" sz="3000" i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кръво</a:t>
            </a:r>
            <a:r>
              <a:rPr lang="bg-BG" sz="3000" i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-</a:t>
            </a:r>
            <a:br>
              <a:rPr lang="bg-BG" sz="3000" i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</a:br>
            <a:r>
              <a:rPr lang="bg-BG" sz="3000" i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обръщение; но това не може да стане, докато три </a:t>
            </a:r>
            <a:br>
              <a:rPr lang="bg-BG" sz="3000" i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</a:br>
            <a:r>
              <a:rPr lang="bg-BG" sz="3000" i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или четири пъти повече дрехи се носят на тялото, </a:t>
            </a:r>
            <a:br>
              <a:rPr lang="bg-BG" sz="3000" i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</a:br>
            <a:r>
              <a:rPr lang="bg-BG" sz="3000" i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където са разположени жизненоважните органи, </a:t>
            </a:r>
            <a:br>
              <a:rPr lang="bg-BG" sz="3000" i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</a:br>
            <a:r>
              <a:rPr lang="bg-BG" sz="3000" i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отколкото на краката и крайниците." </a:t>
            </a:r>
          </a:p>
          <a:p>
            <a:pPr lvl="0"/>
            <a:r>
              <a:rPr lang="bg-BG" sz="3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По стъпките на Великия лекар, стр. 293 (</a:t>
            </a:r>
            <a:r>
              <a:rPr lang="en-US" sz="3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MH 293)</a:t>
            </a: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1CE068-1F16-76FB-8756-ABF5A39D26CA}"/>
              </a:ext>
            </a:extLst>
          </p:cNvPr>
          <p:cNvSpPr txBox="1"/>
          <p:nvPr/>
        </p:nvSpPr>
        <p:spPr>
          <a:xfrm>
            <a:off x="1032511" y="169320"/>
            <a:ext cx="10146120" cy="67710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КОИ СА ЗАКОНИТЕ НА ЗДРАВЕТО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39935353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203718" y="1818871"/>
            <a:ext cx="11803705" cy="963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Специално внимание трябва да се обърне на крайниците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за да могат те да бъдат толкова добре облечени, колкото гърдите и областта над сърцето, където има най-голямо количество топлина."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Свидетелства към Църквата, Том 2, стр. 531 (2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531)</a:t>
            </a:r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6CAC72-98FB-7980-E0D7-4252F31A911D}"/>
              </a:ext>
            </a:extLst>
          </p:cNvPr>
          <p:cNvSpPr txBox="1"/>
          <p:nvPr/>
        </p:nvSpPr>
        <p:spPr>
          <a:xfrm>
            <a:off x="1032511" y="169320"/>
            <a:ext cx="10146120" cy="67710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КОИ СА ЗАКОНИТЕ НА ЗДРАВЕТО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27939300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62865" y="965431"/>
            <a:ext cx="11415669" cy="963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"Мнозина са се превърнали в инвалиди за цял живот поради съобразяването си с изискванията на модата. 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Изместванията и деформациите, ракът и други ужасни болести са сред злините, произтичащи от модното облекло.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</a:t>
            </a:r>
          </a:p>
          <a:p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Свидетелства към църквата, Том 4, стр. 635 (4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635)</a:t>
            </a: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Половината от болестите на жените са </a:t>
            </a:r>
            <a:r>
              <a:rPr lang="bg-BG" sz="3100" i="1" dirty="0" err="1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причи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-</a:t>
            </a:r>
            <a:b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 err="1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нени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от нездравословно облекло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."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Здравният реформатор 1-ви февруари 1877 г. </a:t>
            </a:r>
            <a:b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HR 1 February, 1877)</a:t>
            </a: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1FD57C-5C41-A2A3-9B1E-4264063743BA}"/>
              </a:ext>
            </a:extLst>
          </p:cNvPr>
          <p:cNvSpPr txBox="1"/>
          <p:nvPr/>
        </p:nvSpPr>
        <p:spPr>
          <a:xfrm>
            <a:off x="1032511" y="169320"/>
            <a:ext cx="10146120" cy="67710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КОИ СА ЗАКОНИТЕ НА ЗДРАВЕТО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77690969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7EEE8CC-6436-9546-82CF-05060C8EB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F87534-EDEF-7546-BA4C-DA961BD75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993AE1-4251-1540-A67B-F509F3AF89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-8000"/>
                    </a14:imgEffect>
                    <a14:imgEffect>
                      <a14:saturation sat="88000"/>
                    </a14:imgEffect>
                    <a14:imgEffect>
                      <a14:brightnessContrast bright="9000" contrast="4000"/>
                    </a14:imgEffect>
                  </a14:imgLayer>
                </a14:imgProps>
              </a:ext>
            </a:extLst>
          </a:blip>
          <a:srcRect l="8724" t="9282" b="23636"/>
          <a:stretch/>
        </p:blipFill>
        <p:spPr>
          <a:xfrm>
            <a:off x="574469" y="1749702"/>
            <a:ext cx="11043061" cy="5584764"/>
          </a:xfrm>
          <a:prstGeom prst="rect">
            <a:avLst/>
          </a:prstGeom>
          <a:effectLst>
            <a:softEdge rad="6223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531BE0-854C-454C-91BC-7D39D490A4C6}"/>
              </a:ext>
            </a:extLst>
          </p:cNvPr>
          <p:cNvSpPr txBox="1"/>
          <p:nvPr/>
        </p:nvSpPr>
        <p:spPr>
          <a:xfrm>
            <a:off x="1125165" y="0"/>
            <a:ext cx="9941668" cy="21698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45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Century Gothic" panose="020B0502020202020204" pitchFamily="34" charset="0"/>
                <a:ea typeface="Hiragino Kaku Gothic ProN W3" panose="020B0300000000000000" pitchFamily="34" charset="-128"/>
              </a:rPr>
              <a:t>КОИ СА ЗАКОНИТЕ (ПРИНЦИПИТЕ), ОТ КОИТО ЗАВИСИ НАШЕТО ЗДРАВЕ?</a:t>
            </a:r>
            <a:endParaRPr lang="en-US" sz="45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Century Gothic" panose="020B0502020202020204" pitchFamily="34" charset="0"/>
              <a:ea typeface="Hiragino Kaku Gothic ProN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7493815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C717D5-46E9-3446-AA77-3B6958F4F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3C1B4C-850F-3440-849B-625CA8C2CA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368"/>
          <a:stretch/>
        </p:blipFill>
        <p:spPr>
          <a:xfrm>
            <a:off x="261227" y="1460410"/>
            <a:ext cx="2278990" cy="1968590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14BAAE-8601-C749-B8D5-8780479896B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95" r="23963"/>
          <a:stretch/>
        </p:blipFill>
        <p:spPr>
          <a:xfrm>
            <a:off x="2843296" y="1575094"/>
            <a:ext cx="2011703" cy="1874110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3C1CEF-C5A9-5B4C-9A24-2C5071302FC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811"/>
          <a:stretch/>
        </p:blipFill>
        <p:spPr>
          <a:xfrm>
            <a:off x="5291599" y="1610470"/>
            <a:ext cx="1997762" cy="186617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4FA4AC-7DAC-E140-9AEB-1C7E5E48488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30882"/>
          <a:stretch/>
        </p:blipFill>
        <p:spPr>
          <a:xfrm>
            <a:off x="7725962" y="1575094"/>
            <a:ext cx="1943020" cy="1874110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19B830-C2D0-1F4D-868F-19668272671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41901"/>
          <a:stretch/>
        </p:blipFill>
        <p:spPr>
          <a:xfrm>
            <a:off x="10028837" y="1610470"/>
            <a:ext cx="1916567" cy="1858668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B6DFE1-9B9B-5E40-A6B8-5BE028AD77F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939" r="22929"/>
          <a:stretch/>
        </p:blipFill>
        <p:spPr>
          <a:xfrm>
            <a:off x="6240979" y="4633530"/>
            <a:ext cx="1876916" cy="1854496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893106-6BD4-2D48-BDA4-756379C947C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7008"/>
          <a:stretch/>
        </p:blipFill>
        <p:spPr>
          <a:xfrm>
            <a:off x="10246586" y="4599119"/>
            <a:ext cx="1870903" cy="186413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688B75E-B9D9-D94D-91CA-BBA6B9C8339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4602" r="17194" b="3555"/>
          <a:stretch/>
        </p:blipFill>
        <p:spPr>
          <a:xfrm>
            <a:off x="4230813" y="4677679"/>
            <a:ext cx="1892909" cy="1810347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DF1147-2328-274A-B7C1-39BDE33C130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7564"/>
          <a:stretch/>
        </p:blipFill>
        <p:spPr>
          <a:xfrm>
            <a:off x="2123694" y="4621390"/>
            <a:ext cx="1990804" cy="1872397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3DE2607-FDE7-9445-9C06-68FCA1438AC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1015" r="5692"/>
          <a:stretch/>
        </p:blipFill>
        <p:spPr>
          <a:xfrm>
            <a:off x="104143" y="4633530"/>
            <a:ext cx="1937164" cy="1810347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E5FD70-36F1-3041-A8B7-855F248419F0}"/>
              </a:ext>
            </a:extLst>
          </p:cNvPr>
          <p:cNvSpPr txBox="1"/>
          <p:nvPr/>
        </p:nvSpPr>
        <p:spPr>
          <a:xfrm>
            <a:off x="436414" y="1153456"/>
            <a:ext cx="2185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1. </a:t>
            </a:r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ЧИСТ ВЪЗДУХ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0364B6-980C-8346-9F96-DDF9D467B9E1}"/>
              </a:ext>
            </a:extLst>
          </p:cNvPr>
          <p:cNvSpPr txBox="1"/>
          <p:nvPr/>
        </p:nvSpPr>
        <p:spPr>
          <a:xfrm>
            <a:off x="2712092" y="1138310"/>
            <a:ext cx="2826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2.</a:t>
            </a:r>
            <a:r>
              <a:rPr lang="en-US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СЛЪНЧЕВИ ЛЪЧИ</a:t>
            </a:r>
            <a:endParaRPr lang="en-US" sz="20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9F45D2-700F-CB40-B8DD-D1897D8BAB32}"/>
              </a:ext>
            </a:extLst>
          </p:cNvPr>
          <p:cNvSpPr txBox="1"/>
          <p:nvPr/>
        </p:nvSpPr>
        <p:spPr>
          <a:xfrm>
            <a:off x="5306293" y="1147453"/>
            <a:ext cx="2078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3. УПРАЖНЕНИЯ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599F3A-68C3-C743-A04C-91DB5365C990}"/>
              </a:ext>
            </a:extLst>
          </p:cNvPr>
          <p:cNvSpPr txBox="1"/>
          <p:nvPr/>
        </p:nvSpPr>
        <p:spPr>
          <a:xfrm>
            <a:off x="7528849" y="1136542"/>
            <a:ext cx="2499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4. ПИЕНЕ НА ВОДА</a:t>
            </a:r>
            <a:endParaRPr lang="en-US" sz="20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6FF2D3-130D-7544-8816-2B3DFD7A61F0}"/>
              </a:ext>
            </a:extLst>
          </p:cNvPr>
          <p:cNvSpPr txBox="1"/>
          <p:nvPr/>
        </p:nvSpPr>
        <p:spPr>
          <a:xfrm>
            <a:off x="9895056" y="1128915"/>
            <a:ext cx="2747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</a:rPr>
              <a:t>5</a:t>
            </a:r>
            <a:r>
              <a:rPr lang="bg-BG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ПРАВ. ХРАНЕНЕ</a:t>
            </a:r>
            <a:endParaRPr lang="en-US" sz="20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829DA6-0D16-4B41-9FC7-74D17A559DE0}"/>
              </a:ext>
            </a:extLst>
          </p:cNvPr>
          <p:cNvSpPr txBox="1"/>
          <p:nvPr/>
        </p:nvSpPr>
        <p:spPr>
          <a:xfrm>
            <a:off x="326605" y="4252239"/>
            <a:ext cx="1630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6. ПОЧИВКА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E2BB05B-5562-9340-8C31-10E2754074EE}"/>
              </a:ext>
            </a:extLst>
          </p:cNvPr>
          <p:cNvSpPr txBox="1"/>
          <p:nvPr/>
        </p:nvSpPr>
        <p:spPr>
          <a:xfrm>
            <a:off x="2248598" y="4252239"/>
            <a:ext cx="1676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7. ОБЛЕКЛО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910534-3953-7F4A-AB2D-BCEAD19CEDC0}"/>
              </a:ext>
            </a:extLst>
          </p:cNvPr>
          <p:cNvSpPr txBox="1"/>
          <p:nvPr/>
        </p:nvSpPr>
        <p:spPr>
          <a:xfrm>
            <a:off x="4438910" y="4236760"/>
            <a:ext cx="1637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8. ХИГИЕНА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DA789D-2E5B-5740-96EE-4D44D2D636D0}"/>
              </a:ext>
            </a:extLst>
          </p:cNvPr>
          <p:cNvSpPr txBox="1"/>
          <p:nvPr/>
        </p:nvSpPr>
        <p:spPr>
          <a:xfrm>
            <a:off x="10111427" y="4204371"/>
            <a:ext cx="2845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11. УПОВ. НА БОГ</a:t>
            </a:r>
            <a:endParaRPr lang="en-US" sz="20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C4D8C7-DD2A-9147-B403-FA9EE3B2DFE9}"/>
              </a:ext>
            </a:extLst>
          </p:cNvPr>
          <p:cNvSpPr txBox="1"/>
          <p:nvPr/>
        </p:nvSpPr>
        <p:spPr>
          <a:xfrm>
            <a:off x="6049127" y="4221280"/>
            <a:ext cx="2197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9. ВЪЗДЪРЖАНИЕ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FA3ECB-DE9F-B946-BDA1-18720D15B6BC}"/>
              </a:ext>
            </a:extLst>
          </p:cNvPr>
          <p:cNvSpPr txBox="1"/>
          <p:nvPr/>
        </p:nvSpPr>
        <p:spPr>
          <a:xfrm>
            <a:off x="3681079" y="224845"/>
            <a:ext cx="5097764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ЗДРАВНИ ПРИНЦИПИ</a:t>
            </a:r>
            <a:endParaRPr lang="en-US" sz="4125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5203458-8852-174D-91F8-9AFDA3C41069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2767" r="18307" b="50857"/>
          <a:stretch/>
        </p:blipFill>
        <p:spPr>
          <a:xfrm>
            <a:off x="8246935" y="4652349"/>
            <a:ext cx="1853757" cy="1854496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41C13FE-435D-A545-83C9-AF9AA0BE3416}"/>
              </a:ext>
            </a:extLst>
          </p:cNvPr>
          <p:cNvSpPr txBox="1"/>
          <p:nvPr/>
        </p:nvSpPr>
        <p:spPr>
          <a:xfrm>
            <a:off x="8147857" y="4221280"/>
            <a:ext cx="2197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10. </a:t>
            </a:r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ЧИСТ ЖИВОТ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2920061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1303629" y="1904666"/>
            <a:ext cx="9875002" cy="10895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„Задълженията, за които сме отговорни пред Бога, представяйки му чисти, неопетнени и здрави тела, не са разбрани." 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Ръкопис 49, 1897 г. (</a:t>
            </a:r>
            <a:r>
              <a:rPr lang="en-US" sz="35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MS 49, 1897)</a:t>
            </a: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1032511" y="169320"/>
            <a:ext cx="10146120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ГРЯХ ЛИ Е НАРУШАВАНЕТО НА ЗДРАВНИТЕ ПРИНЦИПИ (ЗАКОНИ)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00705966"/>
      </p:ext>
    </p:extLst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87260" y="1234400"/>
            <a:ext cx="11803705" cy="1297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Нарушаването на физическия (телесният) закон е нарушение на Божия закон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Нашият Създател е Исус Христос. Той е авторът на нашият организъм. Той е създал човешката структура. Той е автор на физическият закон, както Той е автор на моралният закон. 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 човешкото същество, което е небрежно и </a:t>
            </a:r>
            <a:b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безразсъдно към навиците и практиките, които се </a:t>
            </a:r>
            <a:b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отнасят до неговия физически живот и здраве, </a:t>
            </a:r>
            <a:b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съгрешава срещу Бога.“  </a:t>
            </a:r>
            <a:b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br>
              <a:rPr lang="bg-BG" sz="15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Ръкопис 49, 1897г. (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MS 49, 1897)</a:t>
            </a: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1032511" y="169320"/>
            <a:ext cx="10146120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ГРЯХ ЛИ Е НАРУШАВАНЕТО НА ЗДРАВНИТЕ ПРИНЦИПИ (ЗАКОНИ)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4287945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84572" y="1480648"/>
            <a:ext cx="11803705" cy="10356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Грях е да се нарушават законите на тялото, както е грях </a:t>
            </a:r>
            <a:b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 да се нарушават десетте заповеди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И в двата случая се престъпват Божиите закони. Склонните да пренебрегват Божия закон в организма, са склонни да пренебрегват и </a:t>
            </a:r>
            <a:b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Божия закон, изговорен на Синай." </a:t>
            </a:r>
          </a:p>
          <a:p>
            <a:endParaRPr lang="bg-BG" sz="1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Съвети за диета и храна, стр. 17 (</a:t>
            </a:r>
            <a:r>
              <a:rPr lang="en-US" sz="3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CD 17)</a:t>
            </a:r>
            <a:endParaRPr lang="bg-BG" sz="33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1032511" y="169320"/>
            <a:ext cx="10146120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ГРЯХ ЛИ Е НАРУШАВАНЕТО НА ЗДРАВНИТЕ ПРИНЦИПИ (ЗАКОНИ)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26475320"/>
      </p:ext>
    </p:extLst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203718" y="1818871"/>
            <a:ext cx="11803705" cy="10587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„Една от причините защо не се радваме на повече благословения от Господ е, че не обръщаме внимание на светлината, която Той е благоволил да ни даде по </a:t>
            </a:r>
            <a:r>
              <a:rPr lang="bg-BG" sz="3100" i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отноше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-ние на законите на живота и здравето."</a:t>
            </a:r>
          </a:p>
          <a:p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Ревю енд </a:t>
            </a:r>
            <a:r>
              <a:rPr lang="bg-BG" sz="31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Херълд</a:t>
            </a: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8 май, 1883 г. (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RH, May 8, 1883)</a:t>
            </a:r>
          </a:p>
          <a:p>
            <a:endParaRPr lang="en-US" sz="31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1032511" y="169320"/>
            <a:ext cx="10146120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ГРЯХ ЛИ Е НАРУШАВАНЕТО НА ЗДРАВНИТЕ ПРИНЦИПИ (ЗАКОНИ)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41582001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417363" y="1267173"/>
            <a:ext cx="10420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"Желанието на Бог към всяко човешко същество се изразява в думите: „Възлюбени, желая повече от всичко да преуспяваш и да си здрав, както да </a:t>
            </a:r>
            <a:r>
              <a:rPr lang="bg-BG" sz="3300" i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благоуспява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душата ти."(</a:t>
            </a:r>
            <a:r>
              <a:rPr lang="en-US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III </a:t>
            </a:r>
            <a:r>
              <a:rPr lang="bg-BG" sz="3300" i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Йоаново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2).</a:t>
            </a:r>
          </a:p>
          <a:p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Той е, Който „прощава всичките ти беззакония; който изцелява всичките ти болести; който изкупва живота ти от унищожение; който те увенчава </a:t>
            </a:r>
            <a:br>
              <a:rPr lang="en-US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 любящ</a:t>
            </a:r>
            <a:r>
              <a:rPr lang="en-US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 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доброта и нежни милости.”</a:t>
            </a:r>
            <a:br>
              <a:rPr lang="en-US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(Псалм 103:3, 4). </a:t>
            </a:r>
          </a:p>
          <a:p>
            <a:r>
              <a:rPr lang="bg-BG" sz="3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 стъпките на Великия лекар, стр. 113, (</a:t>
            </a:r>
            <a:r>
              <a:rPr lang="en-US" sz="3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MH 113)</a:t>
            </a: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-311240" y="233111"/>
            <a:ext cx="12776202" cy="67710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ЖЕЛАЕ ЛИ БОГ ДА БЪДЕМ ЗДРАВИ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99865672"/>
      </p:ext>
    </p:extLst>
  </p:cSld>
  <p:clrMapOvr>
    <a:masterClrMapping/>
  </p:clrMapOvr>
  <p:transition spd="slow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426576" y="1449972"/>
            <a:ext cx="11803705" cy="13449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"Тялото трябва да се поддържа в здраво състояние, за да е здрава душата. 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Състоянието на тялото се отразява на състоянието на душата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Който иска да има физическа и 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духовна сила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трябва да възпита апетита си в правилни посоки. Той трябва да внимава да не натоварва душата, като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претоварва физическите или духовните си сили.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Вярното придържане към правилните принципи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при хранене, пиене и обличане 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е дълг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който Бог е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възложил на хората" </a:t>
            </a:r>
          </a:p>
          <a:p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Писмо 123, 1903 (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Letter 123, 1903)</a:t>
            </a: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404938" y="195340"/>
            <a:ext cx="11356916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СВЪРЗАНО ЛИ Е ПОСЛУШАНИЕТО КЪМ ЗДРАВНИТЕ ЗАКОНИ С НАШЕТО СПАСЕНИЕ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52985294"/>
      </p:ext>
    </p:extLst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217364" y="1302766"/>
            <a:ext cx="11803705" cy="1249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Здравето на тялото трябва да се разглежда като съществено за израстването в благодатта и придобиването на уравновесен нрав.... Неправилното ядене и пиене води до погрешно мислене и действие. 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Всички сега се проверяват и изпитват. Ние сме кръстени в Христос и ако изпълним своята част,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отделяйки се от всичко, което би ни повлякло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надолу...ще ни се даде сила да израснем в Христос,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който е нашата жива глава, и ще видим спасението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 Бог.“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Божията невероятна благодат, стр. 294 (</a:t>
            </a:r>
            <a:r>
              <a:rPr lang="en-US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AG 294)</a:t>
            </a: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440759" y="223762"/>
            <a:ext cx="11356916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СВЪРЗАНО ЛИ Е ПОСЛУШАНИЕТО КЪМ ЗДРАВНИТЕ ЗАКОНИ С НАШЕТО СПАСЕНИЕ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34518839"/>
      </p:ext>
    </p:extLst>
  </p:cSld>
  <p:clrMapOvr>
    <a:masterClrMapping/>
  </p:clrMapOvr>
  <p:transition spd="slow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62865" y="1935159"/>
            <a:ext cx="11803705" cy="11295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„Ако за стомаха не се полагат подходящи грижи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ще се попречи </a:t>
            </a:r>
            <a:b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 формирането на правилен и морален характер.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Мозъкът и нервите са в тясна взаимна зависимост със стомаха. Погрешното хранене и пиене имат за резултат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погрешно мислене и действие.“ </a:t>
            </a:r>
          </a:p>
          <a:p>
            <a:br>
              <a:rPr lang="bg-BG" sz="1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Свидетелства към църквата Том 9, стр. 160, (9Т 160)</a:t>
            </a:r>
          </a:p>
          <a:p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397120" y="245529"/>
            <a:ext cx="11416901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СВЪРЗАНО ЛИ Е ПОСЛУШАНИЕТО КЪМ ЗДРАВНИТЕ ЗАКОНИ С НАШЕТО СПАСЕНИЕ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7621222"/>
      </p:ext>
    </p:extLst>
  </p:cSld>
  <p:clrMapOvr>
    <a:masterClrMapping/>
  </p:clrMapOvr>
  <p:transition spd="slow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194147" y="1752942"/>
            <a:ext cx="11803705" cy="11295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„Ако за стомаха не се полагат подходящи грижи</a:t>
            </a: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ще се попречи </a:t>
            </a:r>
            <a:b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 формирането на правилен и морален характер.</a:t>
            </a: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Мозъкът и нервите са в тясна взаимна зависимост със стомаха. Погрешното хранене и пиене имат за резултат </a:t>
            </a:r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погрешно мислене и действие.“ </a:t>
            </a:r>
          </a:p>
          <a:p>
            <a:br>
              <a:rPr lang="bg-BG" sz="1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1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Свидетелства към църквата Том 9, стр. 160, (9Т 160)</a:t>
            </a:r>
          </a:p>
          <a:p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377980" y="245529"/>
            <a:ext cx="11455182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СВЪРЗАНО ЛИ Е ПОСЛУШАНИЕТО КЪМ ЗДРАВНИТЕ ЗАКОНИ С НАШЕТО СПАСЕНИЕ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821564"/>
      </p:ext>
    </p:extLst>
  </p:cSld>
  <p:clrMapOvr>
    <a:masterClrMapping/>
  </p:clrMapOvr>
  <p:transition spd="slow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84572" y="1096210"/>
            <a:ext cx="11803705" cy="14080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7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</a:t>
            </a:r>
            <a:r>
              <a:rPr lang="bg-BG" sz="27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Бог иска хората да придобият сила на характера</a:t>
            </a:r>
            <a:r>
              <a:rPr lang="bg-BG" sz="27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Просто вървящите по течението няма да бъдат сред хората, които един ден ще получат голямата </a:t>
            </a:r>
            <a:r>
              <a:rPr lang="bg-BG" sz="2700" i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награда.Той</a:t>
            </a:r>
            <a:r>
              <a:rPr lang="bg-BG" sz="27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иска тези, които работят в Неговата кауза, да бъдат проницателни и бързо възприемчиви. Те трябва да са умерени в храненето; богата и луксозна храна не трябва да намира място на трапезите им; и когато мозъкът е постоянно натоварен  </a:t>
            </a:r>
            <a:br>
              <a:rPr lang="bg-BG" sz="27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7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 липсват физически упражнения, те трябва да се хранят </a:t>
            </a:r>
            <a:br>
              <a:rPr lang="bg-BG" sz="27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7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умерено, дори с обикновена храна. </a:t>
            </a:r>
            <a:r>
              <a:rPr lang="bg-BG" sz="27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Бистрият ум на Даниил, </a:t>
            </a:r>
            <a:br>
              <a:rPr lang="bg-BG" sz="27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7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твърдостта на характера, способността на интелекта </a:t>
            </a:r>
            <a:br>
              <a:rPr lang="bg-BG" sz="27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7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му да възприема нови знания се дължаха до голяма степен </a:t>
            </a:r>
            <a:br>
              <a:rPr lang="bg-BG" sz="27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7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 простотата в неговото хранене, както и на </a:t>
            </a:r>
            <a:r>
              <a:rPr lang="bg-BG" sz="2700" i="1" dirty="0" err="1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молитве</a:t>
            </a:r>
            <a:r>
              <a:rPr lang="bg-BG" sz="27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-</a:t>
            </a:r>
            <a:br>
              <a:rPr lang="bg-BG" sz="27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700" i="1" dirty="0" err="1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ния</a:t>
            </a:r>
            <a:r>
              <a:rPr lang="bg-BG" sz="27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му живот.“ </a:t>
            </a:r>
            <a:r>
              <a:rPr lang="bg-BG" sz="27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Св. към Църквата Том 4, стр. 515 (4</a:t>
            </a:r>
            <a:r>
              <a:rPr lang="en-US" sz="27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515)</a:t>
            </a: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368409" y="195340"/>
            <a:ext cx="11455182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СВЪРЗАНО ЛИ Е ПОСЛУШАНИЕТО КЪМ ЗДРАВНИТЕ ЗАКОНИ С НАШЕТО СПАСЕНИЕ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7499107"/>
      </p:ext>
    </p:extLst>
  </p:cSld>
  <p:clrMapOvr>
    <a:masterClrMapping/>
  </p:clrMapOvr>
  <p:transition spd="slow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E8271E0-6B96-C941-964B-65FA0C23F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CC3F3A-62DF-6345-B341-4D805CBC15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46" t="3645" r="11509" b="75294"/>
          <a:stretch/>
        </p:blipFill>
        <p:spPr>
          <a:xfrm>
            <a:off x="911528" y="1741609"/>
            <a:ext cx="10368941" cy="3374781"/>
          </a:xfrm>
          <a:prstGeom prst="rect">
            <a:avLst/>
          </a:prstGeom>
          <a:effectLst>
            <a:softEdge rad="419100"/>
          </a:effectLst>
        </p:spPr>
      </p:pic>
    </p:spTree>
    <p:extLst>
      <p:ext uri="{BB962C8B-B14F-4D97-AF65-F5344CB8AC3E}">
        <p14:creationId xmlns:p14="http://schemas.microsoft.com/office/powerpoint/2010/main" val="278023083"/>
      </p:ext>
    </p:extLst>
  </p:cSld>
  <p:clrMapOvr>
    <a:masterClrMapping/>
  </p:clrMapOvr>
  <p:transition spd="slow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7EEE8CC-6436-9546-82CF-05060C8EB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F87534-EDEF-7546-BA4C-DA961BD75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993AE1-4251-1540-A67B-F509F3AF89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-8000"/>
                    </a14:imgEffect>
                    <a14:imgEffect>
                      <a14:saturation sat="88000"/>
                    </a14:imgEffect>
                    <a14:imgEffect>
                      <a14:brightnessContrast bright="9000" contrast="4000"/>
                    </a14:imgEffect>
                  </a14:imgLayer>
                </a14:imgProps>
              </a:ext>
            </a:extLst>
          </a:blip>
          <a:srcRect l="8724" t="9282" b="23636"/>
          <a:stretch/>
        </p:blipFill>
        <p:spPr>
          <a:xfrm>
            <a:off x="574469" y="1749702"/>
            <a:ext cx="11043061" cy="5584764"/>
          </a:xfrm>
          <a:prstGeom prst="rect">
            <a:avLst/>
          </a:prstGeom>
          <a:effectLst>
            <a:softEdge rad="6223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531BE0-854C-454C-91BC-7D39D490A4C6}"/>
              </a:ext>
            </a:extLst>
          </p:cNvPr>
          <p:cNvSpPr txBox="1"/>
          <p:nvPr/>
        </p:nvSpPr>
        <p:spPr>
          <a:xfrm>
            <a:off x="1125165" y="260281"/>
            <a:ext cx="9941668" cy="14773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45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Century Gothic" panose="020B0502020202020204" pitchFamily="34" charset="0"/>
                <a:ea typeface="Hiragino Kaku Gothic ProN W3" panose="020B0300000000000000" pitchFamily="34" charset="-128"/>
              </a:rPr>
              <a:t>КОИ СА ПРИНЦИПИТЕ, ОТ КОИТО ЗАВИСИ НАШЕТО ЗДРАВЕ?</a:t>
            </a:r>
            <a:endParaRPr lang="en-US" sz="45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Century Gothic" panose="020B0502020202020204" pitchFamily="34" charset="0"/>
              <a:ea typeface="Hiragino Kaku Gothic ProN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7420044"/>
      </p:ext>
    </p:extLst>
  </p:cSld>
  <p:clrMapOvr>
    <a:masterClrMapping/>
  </p:clrMapOvr>
  <p:transition spd="slow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C717D5-46E9-3446-AA77-3B6958F4F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3C1B4C-850F-3440-849B-625CA8C2CA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368"/>
          <a:stretch/>
        </p:blipFill>
        <p:spPr>
          <a:xfrm>
            <a:off x="261227" y="1460410"/>
            <a:ext cx="2278990" cy="1968590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14BAAE-8601-C749-B8D5-8780479896B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95" r="23963"/>
          <a:stretch/>
        </p:blipFill>
        <p:spPr>
          <a:xfrm>
            <a:off x="2843296" y="1575094"/>
            <a:ext cx="2011703" cy="1874110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3C1CEF-C5A9-5B4C-9A24-2C5071302FC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811"/>
          <a:stretch/>
        </p:blipFill>
        <p:spPr>
          <a:xfrm>
            <a:off x="5291599" y="1610470"/>
            <a:ext cx="1997762" cy="186617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4FA4AC-7DAC-E140-9AEB-1C7E5E48488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30882"/>
          <a:stretch/>
        </p:blipFill>
        <p:spPr>
          <a:xfrm>
            <a:off x="7725962" y="1575094"/>
            <a:ext cx="1943020" cy="1874110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19B830-C2D0-1F4D-868F-19668272671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41901"/>
          <a:stretch/>
        </p:blipFill>
        <p:spPr>
          <a:xfrm>
            <a:off x="10028837" y="1610470"/>
            <a:ext cx="1916567" cy="1858668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B6DFE1-9B9B-5E40-A6B8-5BE028AD77F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939" r="22929"/>
          <a:stretch/>
        </p:blipFill>
        <p:spPr>
          <a:xfrm>
            <a:off x="6240979" y="4633530"/>
            <a:ext cx="1876916" cy="1854496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893106-6BD4-2D48-BDA4-756379C947C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7008"/>
          <a:stretch/>
        </p:blipFill>
        <p:spPr>
          <a:xfrm>
            <a:off x="10246586" y="4599119"/>
            <a:ext cx="1870903" cy="186413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688B75E-B9D9-D94D-91CA-BBA6B9C8339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4602" r="17194" b="3555"/>
          <a:stretch/>
        </p:blipFill>
        <p:spPr>
          <a:xfrm>
            <a:off x="4230813" y="4677679"/>
            <a:ext cx="1892909" cy="1810347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DF1147-2328-274A-B7C1-39BDE33C130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7564"/>
          <a:stretch/>
        </p:blipFill>
        <p:spPr>
          <a:xfrm>
            <a:off x="2123694" y="4621390"/>
            <a:ext cx="1990804" cy="1872397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3DE2607-FDE7-9445-9C06-68FCA1438AC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1015" r="5692"/>
          <a:stretch/>
        </p:blipFill>
        <p:spPr>
          <a:xfrm>
            <a:off x="104143" y="4633530"/>
            <a:ext cx="1937164" cy="1810347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E5FD70-36F1-3041-A8B7-855F248419F0}"/>
              </a:ext>
            </a:extLst>
          </p:cNvPr>
          <p:cNvSpPr txBox="1"/>
          <p:nvPr/>
        </p:nvSpPr>
        <p:spPr>
          <a:xfrm>
            <a:off x="436414" y="1153456"/>
            <a:ext cx="2185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1. </a:t>
            </a:r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ЧИСТ ВЪЗДУХ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0364B6-980C-8346-9F96-DDF9D467B9E1}"/>
              </a:ext>
            </a:extLst>
          </p:cNvPr>
          <p:cNvSpPr txBox="1"/>
          <p:nvPr/>
        </p:nvSpPr>
        <p:spPr>
          <a:xfrm>
            <a:off x="2712092" y="1138310"/>
            <a:ext cx="2826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2.</a:t>
            </a:r>
            <a:r>
              <a:rPr lang="en-US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СЛЪНЧЕВИ ЛЪЧИ</a:t>
            </a:r>
            <a:endParaRPr lang="en-US" sz="20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9F45D2-700F-CB40-B8DD-D1897D8BAB32}"/>
              </a:ext>
            </a:extLst>
          </p:cNvPr>
          <p:cNvSpPr txBox="1"/>
          <p:nvPr/>
        </p:nvSpPr>
        <p:spPr>
          <a:xfrm>
            <a:off x="5306293" y="1147453"/>
            <a:ext cx="2078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3. УПРАЖНЕНИЯ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599F3A-68C3-C743-A04C-91DB5365C990}"/>
              </a:ext>
            </a:extLst>
          </p:cNvPr>
          <p:cNvSpPr txBox="1"/>
          <p:nvPr/>
        </p:nvSpPr>
        <p:spPr>
          <a:xfrm>
            <a:off x="7528849" y="1136542"/>
            <a:ext cx="2499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4. ПИЕНЕ НА ВОДА</a:t>
            </a:r>
            <a:endParaRPr lang="en-US" sz="20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6FF2D3-130D-7544-8816-2B3DFD7A61F0}"/>
              </a:ext>
            </a:extLst>
          </p:cNvPr>
          <p:cNvSpPr txBox="1"/>
          <p:nvPr/>
        </p:nvSpPr>
        <p:spPr>
          <a:xfrm>
            <a:off x="9895056" y="1128915"/>
            <a:ext cx="2747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</a:rPr>
              <a:t>5</a:t>
            </a:r>
            <a:r>
              <a:rPr lang="bg-BG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ПРАВ. ХРАНЕНЕ</a:t>
            </a:r>
            <a:endParaRPr lang="en-US" sz="20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829DA6-0D16-4B41-9FC7-74D17A559DE0}"/>
              </a:ext>
            </a:extLst>
          </p:cNvPr>
          <p:cNvSpPr txBox="1"/>
          <p:nvPr/>
        </p:nvSpPr>
        <p:spPr>
          <a:xfrm>
            <a:off x="326605" y="4252239"/>
            <a:ext cx="1630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6. ПОЧИВКА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E2BB05B-5562-9340-8C31-10E2754074EE}"/>
              </a:ext>
            </a:extLst>
          </p:cNvPr>
          <p:cNvSpPr txBox="1"/>
          <p:nvPr/>
        </p:nvSpPr>
        <p:spPr>
          <a:xfrm>
            <a:off x="2248598" y="4252239"/>
            <a:ext cx="1676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7. ОБЛЕКЛО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910534-3953-7F4A-AB2D-BCEAD19CEDC0}"/>
              </a:ext>
            </a:extLst>
          </p:cNvPr>
          <p:cNvSpPr txBox="1"/>
          <p:nvPr/>
        </p:nvSpPr>
        <p:spPr>
          <a:xfrm>
            <a:off x="4438910" y="4236760"/>
            <a:ext cx="1637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8. ХИГИЕНА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DA789D-2E5B-5740-96EE-4D44D2D636D0}"/>
              </a:ext>
            </a:extLst>
          </p:cNvPr>
          <p:cNvSpPr txBox="1"/>
          <p:nvPr/>
        </p:nvSpPr>
        <p:spPr>
          <a:xfrm>
            <a:off x="10111427" y="4204371"/>
            <a:ext cx="2845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11. УПОВ. НА БОГ</a:t>
            </a:r>
            <a:endParaRPr lang="en-US" sz="20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C4D8C7-DD2A-9147-B403-FA9EE3B2DFE9}"/>
              </a:ext>
            </a:extLst>
          </p:cNvPr>
          <p:cNvSpPr txBox="1"/>
          <p:nvPr/>
        </p:nvSpPr>
        <p:spPr>
          <a:xfrm>
            <a:off x="6049127" y="4221280"/>
            <a:ext cx="2197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9. ВЪЗДЪРЖАНИЕ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FA3ECB-DE9F-B946-BDA1-18720D15B6BC}"/>
              </a:ext>
            </a:extLst>
          </p:cNvPr>
          <p:cNvSpPr txBox="1"/>
          <p:nvPr/>
        </p:nvSpPr>
        <p:spPr>
          <a:xfrm>
            <a:off x="3681079" y="224845"/>
            <a:ext cx="5097764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ЗДРАВНИ ПРИНЦИПИ</a:t>
            </a:r>
            <a:endParaRPr lang="en-US" sz="4125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5203458-8852-174D-91F8-9AFDA3C41069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2767" r="18307" b="50857"/>
          <a:stretch/>
        </p:blipFill>
        <p:spPr>
          <a:xfrm>
            <a:off x="8246935" y="4652349"/>
            <a:ext cx="1853757" cy="1854496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41C13FE-435D-A545-83C9-AF9AA0BE3416}"/>
              </a:ext>
            </a:extLst>
          </p:cNvPr>
          <p:cNvSpPr txBox="1"/>
          <p:nvPr/>
        </p:nvSpPr>
        <p:spPr>
          <a:xfrm>
            <a:off x="8147857" y="4221280"/>
            <a:ext cx="2197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10. </a:t>
            </a:r>
            <a:r>
              <a:rPr lang="bg-BG" sz="2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ЧИСТ ЖИВОТ</a:t>
            </a:r>
            <a:endParaRPr lang="en-US" sz="2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827643"/>
      </p:ext>
    </p:extLst>
  </p:cSld>
  <p:clrMapOvr>
    <a:masterClrMapping/>
  </p:clrMapOvr>
  <p:transition spd="slow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175008" y="1373209"/>
            <a:ext cx="11803705" cy="13111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</a:t>
            </a:r>
            <a:r>
              <a:rPr lang="bg-BG" sz="29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Когато мъжете и жените са наистина обърнати духовно, те съвестно ще се съобразяват със законите на живота</a:t>
            </a:r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които Бог е установил в тяхното същество, като по този начин се стремят да избегнат физическата, умствена и морална слабост. Спазването на тези закони трябва да стане въпрос на личен дълг. Ние самите трябва да страдаме от болестите на нарушения закон. </a:t>
            </a:r>
            <a:b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Трябва да отговаряме пред Бог за нашите навици и </a:t>
            </a:r>
            <a:b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практики. Следователно въпросът за нас не е "Какво</a:t>
            </a:r>
            <a:b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ще каже светът?", но „Как да се отнасям към </a:t>
            </a:r>
            <a:r>
              <a:rPr lang="bg-BG" sz="2900" i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обитали</a:t>
            </a:r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-</a:t>
            </a:r>
            <a:b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900" i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щето</a:t>
            </a:r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което Бог ми е </a:t>
            </a:r>
            <a:r>
              <a:rPr lang="bg-BG" sz="2900" i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дал,твърдяйки</a:t>
            </a:r>
            <a:r>
              <a:rPr lang="bg-BG" sz="29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че съм християнин? </a:t>
            </a:r>
            <a:r>
              <a:rPr lang="bg-BG" sz="29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Свидетелства към църквата, Том 6, стр. 369 (6</a:t>
            </a:r>
            <a:r>
              <a:rPr lang="en-US" sz="29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369)</a:t>
            </a: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368409" y="80883"/>
            <a:ext cx="11455182" cy="184665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КОЙ Е ЕДИН ОТ НАЙ-ЯВНИТЕ ВЪНШНИ ЗНАЦИ ЗА ТОВА ДАЛИ СМЕ ИСТИНСКИ ОБЪРНАТИ (НОВОРОДЕНИ)?</a:t>
            </a:r>
            <a:endParaRPr kumimoji="0" lang="nl-NL" sz="3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119254"/>
      </p:ext>
    </p:extLst>
  </p:cSld>
  <p:clrMapOvr>
    <a:masterClrMapping/>
  </p:clrMapOvr>
  <p:transition spd="slow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417006" y="2076415"/>
            <a:ext cx="11803705" cy="11695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Нашите навици на ядене и пиене показват дали сме от света, или от числото, което Господ, чрез Своя могъщ секач  на истината е отделил от света. 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Това е Неговият </a:t>
            </a:r>
            <a:b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особен народ, ревностен за добри дела."</a:t>
            </a:r>
          </a:p>
          <a:p>
            <a:endParaRPr lang="bg-BG" sz="1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Св. към църквата, Том 6, стр. 372 (6Т 372)</a:t>
            </a:r>
          </a:p>
          <a:p>
            <a:endParaRPr lang="bg-BG" sz="29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368409" y="80883"/>
            <a:ext cx="11455182" cy="184665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КОЙ Е ЕДИН ОТ НАЙ-ЯВНИТЕ ВЪНШНИ ЗНАЦИ ЗА ТОВА ДАЛИ СМЕ ИСТИНСКИ ОБЪРНАТИ (НОВОРОДЕНИ)?</a:t>
            </a:r>
            <a:endParaRPr kumimoji="0" lang="nl-NL" sz="3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982982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514640" y="1771157"/>
            <a:ext cx="10420600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"Повече от всичко“ Бог желае "да сме здрави“ – здраве на тялото и душата. И ние трябва да бъдем работници заедно с Него за здравето и на душата, и на тялото."</a:t>
            </a:r>
          </a:p>
          <a:p>
            <a:endParaRPr lang="bg-BG" sz="3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8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 стъпките на Великия лекар, стр. 288, </a:t>
            </a:r>
            <a:br>
              <a:rPr lang="en-US" sz="38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8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</a:t>
            </a:r>
            <a:r>
              <a:rPr lang="en-US" sz="38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MH 288)</a:t>
            </a: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-311240" y="233111"/>
            <a:ext cx="12776202" cy="67710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ЖЕЛАЕ ЛИ БОГ ДА БЪДЕМ ЗДРАВИ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6956497"/>
      </p:ext>
    </p:extLst>
  </p:cSld>
  <p:clrMapOvr>
    <a:masterClrMapping/>
  </p:clrMapOvr>
  <p:transition spd="slow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62865" y="1504556"/>
            <a:ext cx="11803705" cy="1277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"Нека винаги се помни, че 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голямата цел на здравната реформа е да осигури възможно най-високо развитие на ума, душата и тялото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Всички природни закони – които са закони на Бог – са предназначени за наше добро. Послушанието към тях ще насърчи нашето 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щастие в този живот</a:t>
            </a:r>
            <a:b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 ще ни помогне в 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подготовката за бъдещия </a:t>
            </a:r>
            <a:b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живот". </a:t>
            </a:r>
          </a:p>
          <a:p>
            <a:endParaRPr lang="bg-BG" sz="15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Съвети за диета и храна, стр. 23 (</a:t>
            </a:r>
            <a:r>
              <a:rPr lang="en-US" sz="3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CD 23)</a:t>
            </a:r>
            <a:endParaRPr lang="bg-BG" sz="29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368409" y="80883"/>
            <a:ext cx="11455182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КОЯ Е НАЙ-ГОЛЯМАТА ЦЕЛ, ЗАРАДИ КОЯТО БОГ НИ ДАВА ЗДРАВНАТА РЕФОРМА?</a:t>
            </a:r>
            <a:endParaRPr kumimoji="0" lang="nl-NL" sz="3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65193"/>
      </p:ext>
    </p:extLst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62865" y="2720408"/>
            <a:ext cx="11803705" cy="94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"Светлината, която Бог е дал за здравната реформа, </a:t>
            </a:r>
            <a:b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е </a:t>
            </a:r>
            <a:r>
              <a:rPr lang="bg-BG" sz="36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нашето спасение и за спасението на света</a:t>
            </a:r>
            <a: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." </a:t>
            </a:r>
            <a:b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br>
              <a:rPr lang="bg-BG" sz="36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Нашия висш призив, стр. 267 (</a:t>
            </a:r>
            <a:r>
              <a:rPr lang="en-US" sz="36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OHC 267)</a:t>
            </a: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368409" y="80883"/>
            <a:ext cx="11455182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КОЯ Е НАЙ-ГОЛЯМАТА ЦЕЛ, ЗАРАДИ КОЯТО БОГ НИ ДАВА ЗДРАВНАТА РЕФОРМА?</a:t>
            </a:r>
            <a:endParaRPr kumimoji="0" lang="nl-NL" sz="3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27171"/>
      </p:ext>
    </p:extLst>
  </p:cSld>
  <p:clrMapOvr>
    <a:masterClrMapping/>
  </p:clrMapOvr>
  <p:transition spd="slow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12488B-35D2-4144-AA52-5E4BD71AA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4054673" y="393601"/>
            <a:ext cx="4082653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1. </a:t>
            </a:r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ЧИСТ ВЪЗДУХ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83D543-20A3-5745-B892-92A85A3E3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690" y="1245704"/>
            <a:ext cx="10142618" cy="5487315"/>
          </a:xfrm>
          <a:prstGeom prst="rect">
            <a:avLst/>
          </a:prstGeom>
          <a:effectLst>
            <a:softEdge rad="393700"/>
          </a:effectLst>
        </p:spPr>
      </p:pic>
    </p:spTree>
    <p:extLst>
      <p:ext uri="{BB962C8B-B14F-4D97-AF65-F5344CB8AC3E}">
        <p14:creationId xmlns:p14="http://schemas.microsoft.com/office/powerpoint/2010/main" val="1770704487"/>
      </p:ext>
    </p:extLst>
  </p:cSld>
  <p:clrMapOvr>
    <a:masterClrMapping/>
  </p:clrMapOvr>
  <p:transition spd="slow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175007" y="732047"/>
            <a:ext cx="11803705" cy="13957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"Белите дробове постоянно изхвърлят замърсявания и те трябва постоянно да се снабдяват с чист въздух. Нечистият въздух не осигурява необходимото снабдяване с кислород и кръвта преминава към мозъка и други органи, без да се витализира. Оттук идва и необходимостта от </a:t>
            </a:r>
            <a:r>
              <a:rPr lang="en-US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o</a:t>
            </a:r>
            <a: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бстойно проветряване. Да живееш в тесни, лошо проветриви стаи, където въздухът е мъртъв и замърсен, отслабва целият организъм. Става особено чувствителен към влиянието на студа и леко излагане предизвиква заболяване. Честото затваряне на закрито прави много жени бледи и немощни. Те дишат един и същ въздух </a:t>
            </a:r>
            <a:b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отново и отново, докато не се натовари с отровни вещества, </a:t>
            </a:r>
            <a:b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изхвърлени през белите дробове и порите и по този начин </a:t>
            </a:r>
            <a:b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замърсяванията се пренасят обратно в кръвта.Мнозина страдат</a:t>
            </a:r>
            <a:b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от болести, защото отказват да приемат в стаите си през</a:t>
            </a:r>
            <a:b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нощта чистия нощен въздух. Безплатният, чист въздух на небето </a:t>
            </a:r>
            <a:b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е една от най-богатите благословии, на които можем да се </a:t>
            </a:r>
            <a:b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насладим.“ </a:t>
            </a:r>
            <a:r>
              <a:rPr lang="bg-BG" sz="2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Съвети за църквата стр. 219 (</a:t>
            </a:r>
            <a:r>
              <a:rPr lang="en-US" sz="2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CCh 219)</a:t>
            </a: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C58D0F-424F-0946-8FD3-0FEF1B9EADB3}"/>
              </a:ext>
            </a:extLst>
          </p:cNvPr>
          <p:cNvSpPr txBox="1"/>
          <p:nvPr/>
        </p:nvSpPr>
        <p:spPr>
          <a:xfrm>
            <a:off x="4035534" y="4925"/>
            <a:ext cx="4082653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1. </a:t>
            </a:r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ЧИСТ ВЪЗДУХ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8823356"/>
      </p:ext>
    </p:extLst>
  </p:cSld>
  <p:clrMapOvr>
    <a:masterClrMapping/>
  </p:clrMapOvr>
  <p:transition spd="slow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372EFA-FB5A-164B-98F3-2473D1970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2244035" y="260278"/>
            <a:ext cx="8640417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KAK</a:t>
            </a:r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ВО ПРЕДСТАВЛЯВА ВЪЗДУХА?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10E825-FD76-0841-9D82-093012B4E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2233" y="1247678"/>
            <a:ext cx="8067534" cy="5292303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203996212"/>
      </p:ext>
    </p:extLst>
  </p:cSld>
  <p:clrMapOvr>
    <a:masterClrMapping/>
  </p:clrMapOvr>
  <p:transition spd="slow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D3638C-A387-FA42-9572-9675BBC8E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1634435" y="260278"/>
            <a:ext cx="9355298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ИМАМЕ НУЖДА ОТ КИСЛОРОД?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C16C06-AE77-CB4F-B4EC-91F7C411AC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2538" y="1247678"/>
            <a:ext cx="9246923" cy="5174456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4293010175"/>
      </p:ext>
    </p:extLst>
  </p:cSld>
  <p:clrMapOvr>
    <a:masterClrMapping/>
  </p:clrMapOvr>
  <p:transition spd="slow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846A22-EC4A-BE43-8283-769722580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2662950" y="266556"/>
            <a:ext cx="6866098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ОТ КЪДЕ ИДВА КИСЛОРОДА?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8617DD-B650-1348-81FF-73DBF589EA37}"/>
              </a:ext>
            </a:extLst>
          </p:cNvPr>
          <p:cNvSpPr txBox="1"/>
          <p:nvPr/>
        </p:nvSpPr>
        <p:spPr>
          <a:xfrm>
            <a:off x="1447800" y="4705350"/>
            <a:ext cx="3505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chemeClr val="bg1"/>
                </a:solidFill>
              </a:rPr>
              <a:t>50 - 80 %</a:t>
            </a:r>
            <a:r>
              <a:rPr lang="en-US"/>
              <a:t>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7CACC2-C9B0-8E45-9C91-B695599211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9336"/>
          <a:stretch/>
        </p:blipFill>
        <p:spPr>
          <a:xfrm>
            <a:off x="152399" y="1260234"/>
            <a:ext cx="5588002" cy="5181949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AA0C8B-DB91-6947-8978-955FF5D3B4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0401" y="1286066"/>
            <a:ext cx="6074664" cy="5130283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101405593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DD5A3B-FBAB-F74D-BA8E-69594323B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3029921-BF94-5040-80D4-614516F8E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641" y="281221"/>
            <a:ext cx="5195359" cy="6295553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7C3867-E87F-AB4A-8382-12002E604A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696" r="29282" b="9050"/>
          <a:stretch/>
        </p:blipFill>
        <p:spPr>
          <a:xfrm>
            <a:off x="5883481" y="281221"/>
            <a:ext cx="5809838" cy="6295553"/>
          </a:xfrm>
          <a:prstGeom prst="rect">
            <a:avLst/>
          </a:prstGeom>
          <a:effectLst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val="3429767190"/>
      </p:ext>
    </p:extLst>
  </p:cSld>
  <p:clrMapOvr>
    <a:masterClrMapping/>
  </p:clrMapOvr>
  <p:transition spd="slow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1A6F95-DA39-2C47-8C83-C9A8F2A49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91BA21-4494-ED4F-AF02-93B5C87FEEE9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492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3684" y="35994"/>
            <a:ext cx="7256717" cy="6786012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973728517"/>
      </p:ext>
    </p:extLst>
  </p:cSld>
  <p:clrMapOvr>
    <a:masterClrMapping/>
  </p:clrMapOvr>
  <p:transition spd="slow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9"/>
            <a:ext cx="12192000" cy="68679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988643-B96B-4A42-A578-4A458BBE1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2193756-6325-C041-9AD3-340CE9FE387C}"/>
              </a:ext>
            </a:extLst>
          </p:cNvPr>
          <p:cNvSpPr/>
          <p:nvPr/>
        </p:nvSpPr>
        <p:spPr>
          <a:xfrm>
            <a:off x="1166192" y="146209"/>
            <a:ext cx="1021742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g-BG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Ползи:</a:t>
            </a:r>
            <a:endParaRPr lang="en-US" sz="300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  <a:tabLst>
                <a:tab pos="342892" algn="l"/>
              </a:tabLst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Подобрява цялостната функция на мозъка;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Дава бистрота на ума;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Подобрява концентрацията;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Увеличава способностите за учене;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Спомага за отделянето на Серотонин(хормон на щастието) в мозъка, който създава усещането за щастие и благополучие;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Прочиства белите дробове;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Подсилва имунната система;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Подобрява функциите на храносмилателната система;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Помага за подобряване на кръвното налягане и сърдечния ритъм;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Допринася за качествен сън.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167491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475729" y="1494995"/>
            <a:ext cx="10420600" cy="675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"Видях, че е свещен дълг да се грижим за здравето си и да подбуждаме другите към техния дълг...“ „Тялото, което Бог нарича Свой храм, трябва да бъде запазено във възможно най-здраво състояние. Мнозина действат така, сякаш те са имали право да се отнасят със собствените си тела както искат. Те не осъзнават, че Бог има право над тях. </a:t>
            </a:r>
            <a:r>
              <a:rPr lang="en-US" sz="2800" i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</a:t>
            </a:r>
            <a:r>
              <a:rPr lang="en-US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са задължени да Го прославят в телата и душите си, които са Негови.... </a:t>
            </a:r>
            <a:b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Това е свещен дълг, който Бог е заповядал на разумните същества, формирани по Негов образ, да поддържат </a:t>
            </a:r>
            <a:b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този образ във възможно най-съвършено състояние..."  </a:t>
            </a:r>
            <a:b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8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Големите видения на </a:t>
            </a:r>
            <a:r>
              <a:rPr lang="bg-BG" sz="28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Елън</a:t>
            </a:r>
            <a:r>
              <a:rPr lang="bg-BG" sz="28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Г. Уайт, стр. 93 (</a:t>
            </a:r>
            <a:r>
              <a:rPr lang="en-US" sz="28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GVEGW 93)</a:t>
            </a:r>
          </a:p>
          <a:p>
            <a:endParaRPr lang="en-US" sz="3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-311240" y="233111"/>
            <a:ext cx="12776202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ВАЖНА ЛИ Е ГРИЖАТА ЗА ЗДРАВЕТО НИ В БОЖИИТЕ ОЧИ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24530135"/>
      </p:ext>
    </p:extLst>
  </p:cSld>
  <p:clrMapOvr>
    <a:masterClrMapping/>
  </p:clrMapOvr>
  <p:transition spd="slow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701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FDB84A-0DD1-3841-92D1-014F76691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99DE83F-6458-4946-8D87-BBE864CE39FE}"/>
              </a:ext>
            </a:extLst>
          </p:cNvPr>
          <p:cNvSpPr/>
          <p:nvPr/>
        </p:nvSpPr>
        <p:spPr>
          <a:xfrm>
            <a:off x="1291649" y="302358"/>
            <a:ext cx="661989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g-BG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Последствия от замърсения въздух:</a:t>
            </a:r>
            <a:endParaRPr lang="bg-BG" sz="300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Възпалено гърло;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Парещи очи;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Кашлица;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Мудност;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Гадене;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Главоболие;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Замаяност;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Изтощение;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Депресия;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Влошаване на Астма;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Рак на белия дроб;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Сърдечно-съдови болести;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Аутизъм.</a:t>
            </a:r>
            <a:endParaRPr lang="en-US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195705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701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190A7F-5540-6048-A28A-A6351D5B2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99DE83F-6458-4946-8D87-BBE864CE39FE}"/>
              </a:ext>
            </a:extLst>
          </p:cNvPr>
          <p:cNvSpPr/>
          <p:nvPr/>
        </p:nvSpPr>
        <p:spPr>
          <a:xfrm>
            <a:off x="372533" y="302358"/>
            <a:ext cx="11667067" cy="794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</a:t>
            </a:r>
            <a:r>
              <a:rPr lang="bg-BG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акво можем да направим:</a:t>
            </a:r>
            <a:endParaRPr lang="bg-BG" sz="300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Живот извън големия град, максимално далеч от замърсители, по възможност в планински регион с много гори;</a:t>
            </a:r>
            <a:b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Чести разходки в паркове и сред природата, най-вече около реки, море, водопади, иглолистни гори;</a:t>
            </a:r>
            <a:b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Редовно проветряване в къщи и на работното място, спане на отворен прозорец. </a:t>
            </a:r>
            <a:b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Дишане дълбоко.(Повечето хора използват по-малко от половината от капацитета на белите си дробове). Дълбоко поемане на въздух и задържане за няколко секунди. Бавно издишване. Повтаряне 6-7 пъти, няколко пъти на ден.</a:t>
            </a:r>
            <a:b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000">
                <a:solidFill>
                  <a:schemeClr val="bg1"/>
                </a:solidFill>
              </a:rPr>
              <a:t>.</a:t>
            </a:r>
          </a:p>
          <a:p>
            <a:pPr marL="257168" indent="-257168">
              <a:buFont typeface="Wingdings" pitchFamily="2" charset="2"/>
              <a:buChar char=""/>
            </a:pPr>
            <a:endParaRPr lang="bg-BG" sz="3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40466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701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9387DF-2950-B247-A57A-3B816DEEF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99DE83F-6458-4946-8D87-BBE864CE39FE}"/>
              </a:ext>
            </a:extLst>
          </p:cNvPr>
          <p:cNvSpPr/>
          <p:nvPr/>
        </p:nvSpPr>
        <p:spPr>
          <a:xfrm>
            <a:off x="397933" y="488624"/>
            <a:ext cx="11667067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</a:t>
            </a:r>
            <a:r>
              <a:rPr lang="bg-BG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акво можем да направим:</a:t>
            </a:r>
            <a:br>
              <a:rPr lang="bg-BG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00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Отглеждане на растения в саксии. (Освен, че филтрират въздуха абсорбирайки въглеродния диоксид и отделяйки кислород, улавят вредни токсични вещества като формалдехид, бензол, трихлоретилен. Фикус, Филодендрон, Папрат, Орхидеи, Гербер, Хризантема, Спатифилиум и др.)</a:t>
            </a:r>
          </a:p>
          <a:p>
            <a:pPr marL="257168" indent="-257168">
              <a:buFont typeface="Wingdings" pitchFamily="2" charset="2"/>
              <a:buChar char=""/>
            </a:pPr>
            <a:endParaRPr lang="bg-BG" sz="30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0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Упражнения навън, по възможност сутрин, когато въздуха е най-чист. Принуждават тялото да прави дълбоки вдишвания, които съчетани с забързаната циркулация на кръвта захранват всяка клетка с така необходимия кислород.</a:t>
            </a:r>
          </a:p>
          <a:p>
            <a:pPr marL="257168" indent="-257168">
              <a:buFont typeface="Wingdings" pitchFamily="2" charset="2"/>
              <a:buChar char=""/>
            </a:pPr>
            <a:endParaRPr lang="bg-BG" sz="3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29783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69F964-F0FB-EE43-9D38-47006327F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766ED7-4AA5-E54B-96B8-7B00017742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780" r="7744" b="19248"/>
          <a:stretch/>
        </p:blipFill>
        <p:spPr>
          <a:xfrm>
            <a:off x="518382" y="426823"/>
            <a:ext cx="11155235" cy="6004353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1156542049"/>
      </p:ext>
    </p:extLst>
  </p:cSld>
  <p:clrMapOvr>
    <a:masterClrMapping/>
  </p:clrMapOvr>
  <p:transition spd="slow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F89CE0-3E0D-2F4C-A798-30EA3826F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8E422D-6812-B749-9F3D-CB83A6922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172" y="953161"/>
            <a:ext cx="10071651" cy="6021298"/>
          </a:xfrm>
          <a:prstGeom prst="rect">
            <a:avLst/>
          </a:prstGeom>
          <a:effectLst>
            <a:softEdge rad="3683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3744712" y="245750"/>
            <a:ext cx="5984918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2</a:t>
            </a:r>
            <a:r>
              <a:rPr lang="en-US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</a:t>
            </a:r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СЛЪНЧЕВИ ЛЪЧИ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6580391"/>
      </p:ext>
    </p:extLst>
  </p:cSld>
  <p:clrMapOvr>
    <a:masterClrMapping/>
  </p:clrMapOvr>
  <p:transition spd="slow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62865" y="1485646"/>
            <a:ext cx="11803705" cy="1249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"Болните твърде често се лишават от слънчева светлина. Това е едно от най-добре лекуващите средства на природата. Много е просто, следователно не е модерно средство, да се наслаждаваме на лъчите на Божията слънчева светлина и да разкрасяваме 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домовете си с нейното присъствие."</a:t>
            </a:r>
          </a:p>
          <a:p>
            <a:endParaRPr lang="bg-BG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Св. към църквата, Том 2, стр. 257 (2</a:t>
            </a:r>
            <a:r>
              <a:rPr lang="en-US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527)</a:t>
            </a:r>
          </a:p>
          <a:p>
            <a:endParaRPr lang="en-US" sz="2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C58D0F-424F-0946-8FD3-0FEF1B9EADB3}"/>
              </a:ext>
            </a:extLst>
          </p:cNvPr>
          <p:cNvSpPr txBox="1"/>
          <p:nvPr/>
        </p:nvSpPr>
        <p:spPr>
          <a:xfrm>
            <a:off x="3910509" y="15701"/>
            <a:ext cx="4708416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2. СЛЪНЧЕВИ ЛЪЧИ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2832661"/>
      </p:ext>
    </p:extLst>
  </p:cSld>
  <p:clrMapOvr>
    <a:masterClrMapping/>
  </p:clrMapOvr>
  <p:transition spd="slow"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E4471F5-531F-2240-8F17-33500EAE2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1B4531-6A06-AA47-83E5-BF56069721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407" y="320950"/>
            <a:ext cx="10003186" cy="6216099"/>
          </a:xfrm>
          <a:prstGeom prst="rect">
            <a:avLst/>
          </a:prstGeom>
          <a:effectLst>
            <a:softEdge rad="355600"/>
          </a:effectLst>
        </p:spPr>
      </p:pic>
    </p:spTree>
    <p:extLst>
      <p:ext uri="{BB962C8B-B14F-4D97-AF65-F5344CB8AC3E}">
        <p14:creationId xmlns:p14="http://schemas.microsoft.com/office/powerpoint/2010/main" val="3624865908"/>
      </p:ext>
    </p:extLst>
  </p:cSld>
  <p:clrMapOvr>
    <a:masterClrMapping/>
  </p:clrMapOvr>
  <p:transition spd="slow">
    <p:wipe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E688A4-BBAD-6442-9E4A-27925B397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10FC00-2ADD-6E4B-BBAD-B3AF48CA51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64" t="5373" r="6698" b="5853"/>
          <a:stretch/>
        </p:blipFill>
        <p:spPr>
          <a:xfrm>
            <a:off x="6262522" y="1875002"/>
            <a:ext cx="5401734" cy="4360381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C57983-129B-4D43-872C-3EE2069810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445" r="16667"/>
          <a:stretch/>
        </p:blipFill>
        <p:spPr>
          <a:xfrm>
            <a:off x="515041" y="1843663"/>
            <a:ext cx="5747481" cy="4423061"/>
          </a:xfrm>
          <a:prstGeom prst="rect">
            <a:avLst/>
          </a:prstGeom>
          <a:effectLst>
            <a:softEdge rad="2413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62D1DB-76EC-9E41-8378-5B2AEB5FB620}"/>
              </a:ext>
            </a:extLst>
          </p:cNvPr>
          <p:cNvSpPr txBox="1"/>
          <p:nvPr/>
        </p:nvSpPr>
        <p:spPr>
          <a:xfrm>
            <a:off x="-109356" y="130810"/>
            <a:ext cx="12506691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</a:t>
            </a:r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АКВО БИ СТАНАЛО С НАШАТА ПЛАНЕТА, БЕЗ СЛЪНЧЕВИТЕ ЛЪЧИ?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EB56AA-8D32-0B48-B542-1E2850B60C80}"/>
              </a:ext>
            </a:extLst>
          </p:cNvPr>
          <p:cNvSpPr txBox="1"/>
          <p:nvPr/>
        </p:nvSpPr>
        <p:spPr>
          <a:xfrm>
            <a:off x="6570133" y="2133600"/>
            <a:ext cx="10329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000" b="1">
                <a:solidFill>
                  <a:schemeClr val="bg1"/>
                </a:solidFill>
              </a:rPr>
              <a:t>-270</a:t>
            </a:r>
            <a:r>
              <a:rPr lang="en-US" sz="3000" b="1">
                <a:solidFill>
                  <a:schemeClr val="bg1"/>
                </a:solidFill>
              </a:rPr>
              <a:t>°</a:t>
            </a:r>
          </a:p>
        </p:txBody>
      </p:sp>
    </p:spTree>
    <p:extLst>
      <p:ext uri="{BB962C8B-B14F-4D97-AF65-F5344CB8AC3E}">
        <p14:creationId xmlns:p14="http://schemas.microsoft.com/office/powerpoint/2010/main" val="156620458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EB9822-3F53-E54A-8980-66992DC1E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8" y="335449"/>
            <a:ext cx="12506691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СЛЪНЧЕВИТЕ ЛЪЧИ СА ВАЖНИ ЗА НАШЕТО ЗДРАВЕ?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FA09CD-7167-414B-A869-0FC20195B2E4}"/>
              </a:ext>
            </a:extLst>
          </p:cNvPr>
          <p:cNvSpPr/>
          <p:nvPr/>
        </p:nvSpPr>
        <p:spPr>
          <a:xfrm>
            <a:off x="1635837" y="2222097"/>
            <a:ext cx="9016299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68" indent="-257168">
              <a:buFont typeface="Wingdings" pitchFamily="2" charset="2"/>
              <a:buChar char=""/>
            </a:pPr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Пряко са свързани с функциите клетките;</a:t>
            </a:r>
          </a:p>
          <a:p>
            <a:pPr marL="257168" indent="-257168">
              <a:buFont typeface="Wingdings" pitchFamily="2" charset="2"/>
              <a:buChar char=""/>
            </a:pPr>
            <a:endParaRPr lang="en-US" sz="1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Произвеждат хормони;</a:t>
            </a:r>
          </a:p>
          <a:p>
            <a:pPr marL="257168" indent="-257168">
              <a:buFont typeface="Wingdings" pitchFamily="2" charset="2"/>
              <a:buChar char=""/>
            </a:pPr>
            <a:endParaRPr lang="en-US" sz="1500" b="1">
              <a:solidFill>
                <a:schemeClr val="bg1"/>
              </a:solidFill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Регулират биологичният часовник;</a:t>
            </a:r>
          </a:p>
          <a:p>
            <a:pPr marL="257168" indent="-257168">
              <a:buFont typeface="Wingdings" pitchFamily="2" charset="2"/>
              <a:buChar char=""/>
            </a:pPr>
            <a:endParaRPr lang="en-US" sz="1500" b="1">
              <a:solidFill>
                <a:schemeClr val="bg1"/>
              </a:solidFill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Влияят на метаболизма;</a:t>
            </a:r>
          </a:p>
          <a:p>
            <a:pPr marL="257168" indent="-257168">
              <a:buFont typeface="Wingdings" pitchFamily="2" charset="2"/>
              <a:buChar char=""/>
            </a:pPr>
            <a:endParaRPr lang="en-US" sz="1500" b="1">
              <a:solidFill>
                <a:schemeClr val="bg1"/>
              </a:solidFill>
            </a:endParaRPr>
          </a:p>
          <a:p>
            <a:pPr marL="257168" indent="-257168">
              <a:buFont typeface="Wingdings" pitchFamily="2" charset="2"/>
              <a:buChar char=""/>
            </a:pPr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Снабдяват с витамини.</a:t>
            </a:r>
            <a:endParaRPr lang="en-US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98377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9E9B00-A4B4-2A45-AC30-44FDD56931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8" y="335449"/>
            <a:ext cx="125066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</a:t>
            </a:r>
            <a:r>
              <a:rPr lang="en-US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AK </a:t>
            </a:r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ПРИЕМАМЕ СЛЪНЧЕВИТЕ ЛЪЧИ?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9F628A-7E04-7943-A9D5-EBC6CE3333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020" r="11698"/>
          <a:stretch/>
        </p:blipFill>
        <p:spPr>
          <a:xfrm>
            <a:off x="743849" y="1623235"/>
            <a:ext cx="5400138" cy="4303867"/>
          </a:xfrm>
          <a:prstGeom prst="rect">
            <a:avLst/>
          </a:prstGeom>
          <a:effectLst>
            <a:softEdge rad="3302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83E78F-81F7-E840-8157-0397F0E0EBD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59" r="9950"/>
          <a:stretch/>
        </p:blipFill>
        <p:spPr>
          <a:xfrm>
            <a:off x="5936952" y="1602429"/>
            <a:ext cx="5428891" cy="4309181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A927D8-918F-4F4D-AAE1-6137D2C2321E}"/>
              </a:ext>
            </a:extLst>
          </p:cNvPr>
          <p:cNvSpPr txBox="1"/>
          <p:nvPr/>
        </p:nvSpPr>
        <p:spPr>
          <a:xfrm>
            <a:off x="1725944" y="5835219"/>
            <a:ext cx="30882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98 %</a:t>
            </a:r>
            <a:r>
              <a:rPr lang="en-US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ЧРЕЗ ОЧИТЕ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A3604B-D2C2-3F4A-92AD-F32B5FCC3FAE}"/>
              </a:ext>
            </a:extLst>
          </p:cNvPr>
          <p:cNvSpPr txBox="1"/>
          <p:nvPr/>
        </p:nvSpPr>
        <p:spPr>
          <a:xfrm>
            <a:off x="7107269" y="5910153"/>
            <a:ext cx="30882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2</a:t>
            </a:r>
            <a:r>
              <a:rPr lang="en-US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% </a:t>
            </a: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ЧРЕЗ КОЖАТА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18982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553550" y="1725041"/>
            <a:ext cx="104206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"Нямам ли право да правя каквото си искам със собственото си тяло?“ —Не, ти нямаш моралното право, защото нарушаваш законите на живота и здравето, които Бог ти е дал. </a:t>
            </a:r>
            <a:r>
              <a:rPr lang="bg-BG" sz="3300" i="1" dirty="0" err="1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Ти</a:t>
            </a: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си Господна собственост — Негова чрез сътворение и Негова </a:t>
            </a:r>
            <a:b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чрез изкупление.</a:t>
            </a: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Всяко човешко същество е</a:t>
            </a:r>
            <a:b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задължено да запази живия механизъм, който </a:t>
            </a:r>
            <a:b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е толкова страшно и чудно направен." </a:t>
            </a:r>
            <a:b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Ръкопис 49, 1897 (</a:t>
            </a:r>
            <a:r>
              <a:rPr lang="en-US" sz="3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MS 49 1897)</a:t>
            </a:r>
          </a:p>
          <a:p>
            <a:endParaRPr lang="en-US" sz="2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-311240" y="233111"/>
            <a:ext cx="12776202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ВАЖНА ЛИ Е ГРИЖАТА ЗА ЗДРАВЕТО НИ В БОЖИИТЕ ОЧИ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6796244"/>
      </p:ext>
    </p:extLst>
  </p:cSld>
  <p:clrMapOvr>
    <a:masterClrMapping/>
  </p:clrMapOvr>
  <p:transition spd="slow">
    <p:wipe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ADE4DA-E5C3-E748-BD56-69D6B44E7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8" y="335449"/>
            <a:ext cx="125066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ПОЛЗИ ОТ СЛЪНЧЕВИТЕ ЛЪЧИ: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FA09CD-7167-414B-A869-0FC20195B2E4}"/>
              </a:ext>
            </a:extLst>
          </p:cNvPr>
          <p:cNvSpPr/>
          <p:nvPr/>
        </p:nvSpPr>
        <p:spPr>
          <a:xfrm>
            <a:off x="379562" y="1122713"/>
            <a:ext cx="75739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bg-BG" sz="3000" b="1">
                <a:solidFill>
                  <a:schemeClr val="bg1"/>
                </a:solidFill>
              </a:rPr>
              <a:t>	</a:t>
            </a: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Най-природният и </a:t>
            </a:r>
            <a:r>
              <a:rPr lang="bg-BG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ефективен антисептик </a:t>
            </a: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(средство за обеззаразяване и против инфекции). Слънчевите лъчи </a:t>
            </a:r>
            <a:r>
              <a:rPr lang="bg-BG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убиват много микроби и подобрявт имунната система </a:t>
            </a: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чрез увеличаване на гама-глобулин и повишаване броя и ефективността на белите кръвни клетки, които разрушават микробите. Леко загорялата кожа се противопоставя много по-добре на микробите и инфекциите, отколкото кожата без никакъв тен.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A7BC4C-5247-7947-9B59-B8C773CF1F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835" r="22934" b="10470"/>
          <a:stretch/>
        </p:blipFill>
        <p:spPr>
          <a:xfrm>
            <a:off x="7953555" y="917316"/>
            <a:ext cx="3686697" cy="5910613"/>
          </a:xfrm>
          <a:prstGeom prst="rect">
            <a:avLst/>
          </a:prstGeom>
          <a:effectLst>
            <a:softEdge rad="431800"/>
          </a:effectLst>
        </p:spPr>
      </p:pic>
    </p:spTree>
    <p:extLst>
      <p:ext uri="{BB962C8B-B14F-4D97-AF65-F5344CB8AC3E}">
        <p14:creationId xmlns:p14="http://schemas.microsoft.com/office/powerpoint/2010/main" val="283015806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AF0A77-1CE4-BC46-A76B-EEC436C66A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8" y="335449"/>
            <a:ext cx="125066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ПОЛЗИ ОТ СЛЪНЧЕВИТЕ ЛЪЧИ: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FA09CD-7167-414B-A869-0FC20195B2E4}"/>
              </a:ext>
            </a:extLst>
          </p:cNvPr>
          <p:cNvSpPr/>
          <p:nvPr/>
        </p:nvSpPr>
        <p:spPr>
          <a:xfrm>
            <a:off x="523408" y="1374962"/>
            <a:ext cx="557259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bg-BG" sz="3000" b="1">
                <a:solidFill>
                  <a:schemeClr val="bg1"/>
                </a:solidFill>
              </a:rPr>
              <a:t>    </a:t>
            </a: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Без слънчевите лъчи, </a:t>
            </a:r>
            <a:r>
              <a:rPr lang="bg-BG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не можем да усвоим</a:t>
            </a:r>
            <a:r>
              <a:rPr lang="en-US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3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пълноценно храната</a:t>
            </a: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Отключва много витамини в нея.</a:t>
            </a:r>
            <a:r>
              <a:rPr lang="en-US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Помага при храносмилането и загубата на тегло, повишавайки метаболизма чрез стимулиране на производителността на щитовидната жлеза.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170774-C49D-6945-9CF8-EC4A5FA3E5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-8797"/>
          <a:stretch/>
        </p:blipFill>
        <p:spPr>
          <a:xfrm>
            <a:off x="6096000" y="1199030"/>
            <a:ext cx="5223505" cy="5994419"/>
          </a:xfrm>
          <a:prstGeom prst="rect">
            <a:avLst/>
          </a:prstGeom>
          <a:effectLst>
            <a:softEdge rad="368300"/>
          </a:effectLst>
        </p:spPr>
      </p:pic>
    </p:spTree>
    <p:extLst>
      <p:ext uri="{BB962C8B-B14F-4D97-AF65-F5344CB8AC3E}">
        <p14:creationId xmlns:p14="http://schemas.microsoft.com/office/powerpoint/2010/main" val="1886838558"/>
      </p:ext>
    </p:extLst>
  </p:cSld>
  <p:clrMapOvr>
    <a:masterClrMapping/>
  </p:clrMapOvr>
  <p:transition spd="slow">
    <p:wipe dir="r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DC164B-335E-2241-BE7E-F382DD0CF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8" y="335449"/>
            <a:ext cx="125066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ПОЛЗИ ОТ СЛЪНЧЕВИТЕ ЛЪЧИ: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FA09CD-7167-414B-A869-0FC20195B2E4}"/>
              </a:ext>
            </a:extLst>
          </p:cNvPr>
          <p:cNvSpPr/>
          <p:nvPr/>
        </p:nvSpPr>
        <p:spPr>
          <a:xfrm>
            <a:off x="153542" y="1359573"/>
            <a:ext cx="6469811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3500" b="1">
                <a:solidFill>
                  <a:schemeClr val="bg1"/>
                </a:solidFill>
              </a:rPr>
              <a:t>    </a:t>
            </a:r>
            <a:r>
              <a:rPr lang="bg-BG" sz="27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Превръща холестерола във Витамин </a:t>
            </a:r>
            <a:r>
              <a:rPr lang="en-US" sz="27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</a:t>
            </a:r>
            <a:r>
              <a:rPr lang="en-US" sz="27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bg-BG" sz="27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което води до понижаване на холестерола в кръвта и снабдявайки тялото с Витамин </a:t>
            </a:r>
            <a:r>
              <a:rPr lang="en-US" sz="27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D. </a:t>
            </a:r>
            <a:r>
              <a:rPr lang="bg-BG" sz="27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Той от своя страна осигурява множество предимства за тялото, включително </a:t>
            </a:r>
            <a:r>
              <a:rPr lang="bg-BG" sz="27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превенция на много видове рак и по-добро усвояване на калций</a:t>
            </a:r>
            <a:r>
              <a:rPr lang="bg-BG" sz="27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което от своя страна спомага за предотвратяване на остеопороза и кариес, прави по-плътни костите и ускорява възстановяването им.</a:t>
            </a:r>
            <a:endParaRPr lang="en-US" sz="27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210D4D9-199B-0449-BE59-2CF6F0616A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997" r="21854" b="33915"/>
          <a:stretch/>
        </p:blipFill>
        <p:spPr>
          <a:xfrm>
            <a:off x="6466776" y="1413980"/>
            <a:ext cx="5414083" cy="5201424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1F8A73-5DCA-3A45-BE8C-F35272AE81CB}"/>
              </a:ext>
            </a:extLst>
          </p:cNvPr>
          <p:cNvSpPr txBox="1"/>
          <p:nvPr/>
        </p:nvSpPr>
        <p:spPr>
          <a:xfrm>
            <a:off x="7973979" y="1996727"/>
            <a:ext cx="29157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500">
                <a:effectLst>
                  <a:glow rad="25400">
                    <a:schemeClr val="accent1">
                      <a:alpha val="24000"/>
                    </a:schemeClr>
                  </a:glow>
                  <a:outerShdw blurRad="76200" dist="50800" dir="5400000" algn="ctr" rotWithShape="0">
                    <a:schemeClr val="bg1"/>
                  </a:outerShdw>
                  <a:reflection endPos="0" dist="50800" dir="5400000" sy="-100000" algn="bl" rotWithShape="0"/>
                </a:effectLst>
              </a:rPr>
              <a:t>Витамин </a:t>
            </a:r>
            <a:r>
              <a:rPr lang="en-US" sz="4500">
                <a:effectLst>
                  <a:glow rad="25400">
                    <a:schemeClr val="accent1">
                      <a:alpha val="24000"/>
                    </a:schemeClr>
                  </a:glow>
                  <a:outerShdw blurRad="76200" dist="50800" dir="5400000" algn="ctr" rotWithShape="0">
                    <a:schemeClr val="bg1"/>
                  </a:outerShdw>
                  <a:reflection endPos="0" dist="50800" dir="5400000" sy="-100000" algn="bl" rotWithShape="0"/>
                </a:effectLst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289828262"/>
      </p:ext>
    </p:extLst>
  </p:cSld>
  <p:clrMapOvr>
    <a:masterClrMapping/>
  </p:clrMapOvr>
  <p:transition spd="slow">
    <p:wipe dir="r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EA1BBF-AE2E-2049-B2B1-3E66ABEF6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8" y="335449"/>
            <a:ext cx="125066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ПОЛЗИ ОТ СЛЪНЧЕВИТЕ ЛЪЧИ: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FA09CD-7167-414B-A869-0FC20195B2E4}"/>
              </a:ext>
            </a:extLst>
          </p:cNvPr>
          <p:cNvSpPr/>
          <p:nvPr/>
        </p:nvSpPr>
        <p:spPr>
          <a:xfrm>
            <a:off x="324337" y="1656166"/>
            <a:ext cx="646981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3500" b="1">
                <a:solidFill>
                  <a:schemeClr val="bg1"/>
                </a:solidFill>
              </a:rPr>
              <a:t>    </a:t>
            </a:r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Укрепва сърдечно-съдовата система. Запазва кръвта ни топла и чиста. </a:t>
            </a:r>
            <a:r>
              <a:rPr lang="bg-BG" sz="3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Подобрява кръвообращението, намалява сърдечната честота, нормализира кръвното налягане и кръвната захар</a:t>
            </a:r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9E9751-1220-7F4C-B4E9-20A1F96A97D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4617"/>
          <a:stretch/>
        </p:blipFill>
        <p:spPr>
          <a:xfrm>
            <a:off x="6794148" y="1656166"/>
            <a:ext cx="5154684" cy="4641117"/>
          </a:xfrm>
          <a:prstGeom prst="rect">
            <a:avLst/>
          </a:prstGeom>
          <a:effectLst>
            <a:softEdge rad="368300"/>
          </a:effectLst>
        </p:spPr>
      </p:pic>
    </p:spTree>
    <p:extLst>
      <p:ext uri="{BB962C8B-B14F-4D97-AF65-F5344CB8AC3E}">
        <p14:creationId xmlns:p14="http://schemas.microsoft.com/office/powerpoint/2010/main" val="3296484839"/>
      </p:ext>
    </p:extLst>
  </p:cSld>
  <p:clrMapOvr>
    <a:masterClrMapping/>
  </p:clrMapOvr>
  <p:transition spd="slow">
    <p:wipe dir="r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894E76-D365-524E-B251-B5B60BE402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8" y="335449"/>
            <a:ext cx="125066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ПОЛЗИ ОТ СЛЪНЧЕВИТЕ ЛЪЧИ: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FA09CD-7167-414B-A869-0FC20195B2E4}"/>
              </a:ext>
            </a:extLst>
          </p:cNvPr>
          <p:cNvSpPr/>
          <p:nvPr/>
        </p:nvSpPr>
        <p:spPr>
          <a:xfrm>
            <a:off x="324338" y="1822387"/>
            <a:ext cx="59211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4000" b="1">
                <a:solidFill>
                  <a:schemeClr val="bg1"/>
                </a:solidFill>
              </a:rPr>
              <a:t>   </a:t>
            </a:r>
            <a:r>
              <a:rPr lang="bg-BG" sz="4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Подобряват съня</a:t>
            </a:r>
            <a:r>
              <a:rPr lang="bg-BG" sz="4000" b="1">
                <a:solidFill>
                  <a:schemeClr val="accent4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</a:t>
            </a:r>
            <a:r>
              <a:rPr lang="bg-BG" sz="4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Естественото излагане на светлина през деня увеличава отделянето на мелатонин през нощта.</a:t>
            </a:r>
            <a:endParaRPr lang="en-US" sz="4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CAAE83-AEAA-FA4A-9113-C161E8A3FC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9481" y="1943157"/>
            <a:ext cx="5962403" cy="3785652"/>
          </a:xfrm>
          <a:prstGeom prst="rect">
            <a:avLst/>
          </a:prstGeom>
          <a:effectLst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val="1848235702"/>
      </p:ext>
    </p:extLst>
  </p:cSld>
  <p:clrMapOvr>
    <a:masterClrMapping/>
  </p:clrMapOvr>
  <p:transition spd="slow">
    <p:wipe dir="r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E86656-813E-314B-9E98-7DA4734C6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8" y="335449"/>
            <a:ext cx="125066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ПОЛЗИ ОТ СЛЪНЧЕВИТЕ ЛЪЧИ: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FA09CD-7167-414B-A869-0FC20195B2E4}"/>
              </a:ext>
            </a:extLst>
          </p:cNvPr>
          <p:cNvSpPr/>
          <p:nvPr/>
        </p:nvSpPr>
        <p:spPr>
          <a:xfrm>
            <a:off x="257306" y="1636572"/>
            <a:ext cx="628151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4000" b="1">
                <a:solidFill>
                  <a:schemeClr val="bg1"/>
                </a:solidFill>
              </a:rPr>
              <a:t>   </a:t>
            </a:r>
            <a:r>
              <a:rPr lang="bg-BG" sz="32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Помага при елиминирането на отпадъчните вещества в тялото</a:t>
            </a:r>
            <a:r>
              <a:rPr lang="bg-BG" sz="32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чрез подобряване на чернодробната функция. Облекчава работата на бъбреците, като стимулира потенето, чрез което също се отделят отпадъчните вещества.</a:t>
            </a:r>
            <a:endParaRPr lang="en-US" sz="32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EAEFBF-764F-5849-AD6F-750E1CDA48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924" t="-1664" r="1761" b="1664"/>
          <a:stretch/>
        </p:blipFill>
        <p:spPr>
          <a:xfrm>
            <a:off x="6538823" y="1636572"/>
            <a:ext cx="5336163" cy="4339648"/>
          </a:xfrm>
          <a:prstGeom prst="rect">
            <a:avLst/>
          </a:prstGeom>
          <a:effectLst>
            <a:softEdge rad="279400"/>
          </a:effectLst>
        </p:spPr>
      </p:pic>
    </p:spTree>
    <p:extLst>
      <p:ext uri="{BB962C8B-B14F-4D97-AF65-F5344CB8AC3E}">
        <p14:creationId xmlns:p14="http://schemas.microsoft.com/office/powerpoint/2010/main" val="3240362310"/>
      </p:ext>
    </p:extLst>
  </p:cSld>
  <p:clrMapOvr>
    <a:masterClrMapping/>
  </p:clrMapOvr>
  <p:transition spd="slow">
    <p:wipe dir="r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42F5C7-E70E-A44A-B74B-B62E25A24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8" y="335449"/>
            <a:ext cx="125066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ПОЛЗИ ОТ СЛЪНЧЕВИТЕ ЛЪЧИ: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FA09CD-7167-414B-A869-0FC20195B2E4}"/>
              </a:ext>
            </a:extLst>
          </p:cNvPr>
          <p:cNvSpPr/>
          <p:nvPr/>
        </p:nvSpPr>
        <p:spPr>
          <a:xfrm>
            <a:off x="257306" y="1726793"/>
            <a:ext cx="5242357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4000" b="1">
                <a:solidFill>
                  <a:schemeClr val="bg1"/>
                </a:solidFill>
              </a:rPr>
              <a:t>    </a:t>
            </a:r>
            <a:r>
              <a:rPr lang="bg-BG" sz="33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Успокоява нервната система и помага при </a:t>
            </a:r>
            <a:r>
              <a:rPr lang="bg-BG" sz="33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лечението на депресия</a:t>
            </a:r>
            <a:r>
              <a:rPr lang="bg-BG" sz="33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Увеличава продукцията на ендорфин в мозъка, което </a:t>
            </a:r>
            <a:r>
              <a:rPr lang="bg-BG" sz="33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води до усещане за благополучие и щастие</a:t>
            </a:r>
            <a:r>
              <a:rPr lang="bg-BG" sz="33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</a:t>
            </a:r>
            <a:endParaRPr lang="en-US" sz="33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1C2F34-E21D-DD43-AF9E-10349E1ED8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406"/>
          <a:stretch/>
        </p:blipFill>
        <p:spPr>
          <a:xfrm>
            <a:off x="5499663" y="1726793"/>
            <a:ext cx="6248121" cy="4423319"/>
          </a:xfrm>
          <a:prstGeom prst="rect">
            <a:avLst/>
          </a:prstGeom>
          <a:effectLst>
            <a:softEdge rad="292100"/>
          </a:effectLst>
        </p:spPr>
      </p:pic>
    </p:spTree>
    <p:extLst>
      <p:ext uri="{BB962C8B-B14F-4D97-AF65-F5344CB8AC3E}">
        <p14:creationId xmlns:p14="http://schemas.microsoft.com/office/powerpoint/2010/main" val="1579918484"/>
      </p:ext>
    </p:extLst>
  </p:cSld>
  <p:clrMapOvr>
    <a:masterClrMapping/>
  </p:clrMapOvr>
  <p:transition spd="slow">
    <p:wipe dir="r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D4DE55-F7D3-7A43-8368-D4DC58F14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8" y="335449"/>
            <a:ext cx="1250669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СЪВЕТИ И ПРЕПОРЪКИ: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FA09CD-7167-414B-A869-0FC20195B2E4}"/>
              </a:ext>
            </a:extLst>
          </p:cNvPr>
          <p:cNvSpPr/>
          <p:nvPr/>
        </p:nvSpPr>
        <p:spPr>
          <a:xfrm>
            <a:off x="326317" y="1744046"/>
            <a:ext cx="56071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bg-BG" sz="4000" b="1">
                <a:solidFill>
                  <a:schemeClr val="bg1"/>
                </a:solidFill>
              </a:rPr>
              <a:t>   </a:t>
            </a:r>
            <a:r>
              <a:rPr lang="en-US" sz="4000" b="1">
                <a:solidFill>
                  <a:srgbClr val="FFC000"/>
                </a:solidFill>
              </a:rPr>
              <a:t> </a:t>
            </a:r>
            <a:r>
              <a:rPr lang="bg-BG" sz="4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Умерен престой навън </a:t>
            </a:r>
            <a:r>
              <a:rPr lang="bg-BG" sz="4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– работа, упражнения или разходки всеки ден, ще осигурят необходимата доза слънчеви лъчи.</a:t>
            </a:r>
            <a:endParaRPr lang="en-US" sz="33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A6785F-611A-FF4B-96A3-A0D523C9DD4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762" r="15110"/>
          <a:stretch/>
        </p:blipFill>
        <p:spPr>
          <a:xfrm>
            <a:off x="5483398" y="1704025"/>
            <a:ext cx="6294254" cy="4481246"/>
          </a:xfrm>
          <a:prstGeom prst="rect">
            <a:avLst/>
          </a:prstGeom>
          <a:solidFill>
            <a:schemeClr val="bg1">
              <a:alpha val="82000"/>
            </a:schemeClr>
          </a:solidFill>
          <a:effectLst>
            <a:softEdge rad="355600"/>
          </a:effectLst>
        </p:spPr>
      </p:pic>
    </p:spTree>
    <p:extLst>
      <p:ext uri="{BB962C8B-B14F-4D97-AF65-F5344CB8AC3E}">
        <p14:creationId xmlns:p14="http://schemas.microsoft.com/office/powerpoint/2010/main" val="2011196650"/>
      </p:ext>
    </p:extLst>
  </p:cSld>
  <p:clrMapOvr>
    <a:masterClrMapping/>
  </p:clrMapOvr>
  <p:transition spd="slow">
    <p:wipe dir="r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DF579A-E829-A447-AD24-B7E5F4861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8" y="335449"/>
            <a:ext cx="1250669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СЪВЕТИ И ПРЕПОРЪКИ: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FA09CD-7167-414B-A869-0FC20195B2E4}"/>
              </a:ext>
            </a:extLst>
          </p:cNvPr>
          <p:cNvSpPr/>
          <p:nvPr/>
        </p:nvSpPr>
        <p:spPr>
          <a:xfrm>
            <a:off x="326317" y="1744046"/>
            <a:ext cx="55568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bg-BG" sz="4000" b="1">
                <a:solidFill>
                  <a:schemeClr val="bg1"/>
                </a:solidFill>
              </a:rPr>
              <a:t>   </a:t>
            </a:r>
            <a:r>
              <a:rPr lang="en-US" sz="4000" b="1">
                <a:solidFill>
                  <a:srgbClr val="FFC000"/>
                </a:solidFill>
              </a:rPr>
              <a:t> </a:t>
            </a:r>
            <a:r>
              <a:rPr lang="bg-BG" sz="4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Излагане на </a:t>
            </a:r>
            <a:r>
              <a:rPr lang="bg-BG" sz="4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специални лампи с пълен спектър на светлина</a:t>
            </a:r>
            <a:r>
              <a:rPr lang="bg-BG" sz="4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Около 6 часа се равняват на 30 мин. слънчеви лъчи.</a:t>
            </a:r>
            <a:endParaRPr lang="en-US" sz="33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4E27EF-5A9D-2C44-B06B-64ABF383BBF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76"/>
          <a:stretch/>
        </p:blipFill>
        <p:spPr>
          <a:xfrm>
            <a:off x="5733212" y="1334958"/>
            <a:ext cx="5722667" cy="5272420"/>
          </a:xfrm>
          <a:prstGeom prst="rect">
            <a:avLst/>
          </a:prstGeom>
          <a:effectLst>
            <a:softEdge rad="457200"/>
          </a:effectLst>
        </p:spPr>
      </p:pic>
    </p:spTree>
    <p:extLst>
      <p:ext uri="{BB962C8B-B14F-4D97-AF65-F5344CB8AC3E}">
        <p14:creationId xmlns:p14="http://schemas.microsoft.com/office/powerpoint/2010/main" val="3622593617"/>
      </p:ext>
    </p:extLst>
  </p:cSld>
  <p:clrMapOvr>
    <a:masterClrMapping/>
  </p:clrMapOvr>
  <p:transition spd="slow">
    <p:wipe dir="r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2DEA63-8416-674C-BED3-AF87B376EE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8" y="335449"/>
            <a:ext cx="1250669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СЪВЕТИ И ПРЕПОРЪКИ: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FA09CD-7167-414B-A869-0FC20195B2E4}"/>
              </a:ext>
            </a:extLst>
          </p:cNvPr>
          <p:cNvSpPr/>
          <p:nvPr/>
        </p:nvSpPr>
        <p:spPr>
          <a:xfrm>
            <a:off x="326317" y="1744046"/>
            <a:ext cx="5556898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bg-BG" sz="4000" b="1">
                <a:solidFill>
                  <a:schemeClr val="bg1"/>
                </a:solidFill>
              </a:rPr>
              <a:t>   </a:t>
            </a:r>
            <a:r>
              <a:rPr lang="en-US" sz="4000" b="1">
                <a:solidFill>
                  <a:srgbClr val="FFC000"/>
                </a:solidFill>
              </a:rPr>
              <a:t> </a:t>
            </a:r>
            <a:r>
              <a:rPr lang="bg-BG" sz="3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Да отваряме прозорците в къщи и на автомобилите си</a:t>
            </a:r>
            <a:r>
              <a:rPr lang="bg-BG" sz="3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защото дори обикновените, прозрачни стъкла блокират 100% от полезните  ултравиолетови лъчи.</a:t>
            </a:r>
            <a:endParaRPr lang="en-US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D29992-A137-DA4E-8C8A-0CB260759E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3192" y="1823714"/>
            <a:ext cx="6338150" cy="4525328"/>
          </a:xfrm>
          <a:prstGeom prst="rect">
            <a:avLst/>
          </a:prstGeom>
          <a:effectLst>
            <a:softEdge rad="304800"/>
          </a:effectLst>
        </p:spPr>
      </p:pic>
    </p:spTree>
    <p:extLst>
      <p:ext uri="{BB962C8B-B14F-4D97-AF65-F5344CB8AC3E}">
        <p14:creationId xmlns:p14="http://schemas.microsoft.com/office/powerpoint/2010/main" val="68066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D77DEF-6DF7-C245-9378-88C89CC71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5" name="Picture 3" descr="C:\Users\zaraevo\Desktop\bible_PNG43.png">
            <a:extLst>
              <a:ext uri="{FF2B5EF4-FFF2-40B4-BE49-F238E27FC236}">
                <a16:creationId xmlns:a16="http://schemas.microsoft.com/office/drawing/2014/main" id="{E1EDE56E-6495-504E-AC06-4A6C4CE449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brightnessContrast bright="-3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14"/>
          <a:stretch/>
        </p:blipFill>
        <p:spPr bwMode="auto">
          <a:xfrm>
            <a:off x="2857500" y="5501586"/>
            <a:ext cx="6477000" cy="16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C3B029-7AC3-1749-B3F0-3BA3C570C098}"/>
              </a:ext>
            </a:extLst>
          </p:cNvPr>
          <p:cNvSpPr txBox="1"/>
          <p:nvPr/>
        </p:nvSpPr>
        <p:spPr>
          <a:xfrm>
            <a:off x="211833" y="538638"/>
            <a:ext cx="11768333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 Коринтяни 6:19,20</a:t>
            </a:r>
          </a:p>
          <a:p>
            <a:pPr algn="ctr"/>
            <a:endParaRPr lang="bg-BG" sz="100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algn="ctr"/>
            <a:r>
              <a:rPr lang="bg-BG" sz="4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„Или не знаете, че вашето тяло е храм на Светия Дух, който е във вас, когото имате от Бога? И вие не сте свои си,</a:t>
            </a:r>
          </a:p>
          <a:p>
            <a:pPr algn="ctr"/>
            <a:r>
              <a:rPr lang="bg-BG" sz="40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защото сте били с цена купени; затова прославете Бога с телата си, и с душите си, които са Божии.“</a:t>
            </a:r>
          </a:p>
          <a:p>
            <a:pPr algn="ctr"/>
            <a:endParaRPr lang="bg-BG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261637"/>
      </p:ext>
    </p:extLst>
  </p:cSld>
  <p:clrMapOvr>
    <a:masterClrMapping/>
  </p:clrMapOvr>
  <p:transition spd="slow">
    <p:wipe dir="r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88DD06-7C7D-F34E-A209-B04ADE256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8" y="335449"/>
            <a:ext cx="1250669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СЪВЕТИ И ПРЕПОРЪКИ: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FA09CD-7167-414B-A869-0FC20195B2E4}"/>
              </a:ext>
            </a:extLst>
          </p:cNvPr>
          <p:cNvSpPr/>
          <p:nvPr/>
        </p:nvSpPr>
        <p:spPr>
          <a:xfrm>
            <a:off x="326317" y="1744046"/>
            <a:ext cx="555689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bg-BG" sz="4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  </a:t>
            </a:r>
            <a:r>
              <a:rPr lang="en-US" sz="40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3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Да ограничаваме носенето на слънчеви очила, диоптърни очила и лещи</a:t>
            </a:r>
            <a:r>
              <a:rPr lang="en-US" sz="3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bg-BG" sz="3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когато не е необходимо.</a:t>
            </a:r>
            <a:endParaRPr lang="en-US" sz="3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677C23-7F7E-C242-8EB8-0A18BD77DA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2573" y="1515374"/>
            <a:ext cx="5342626" cy="5342626"/>
          </a:xfrm>
          <a:prstGeom prst="rect">
            <a:avLst/>
          </a:prstGeom>
          <a:effectLst>
            <a:softEdge rad="457200"/>
          </a:effectLst>
        </p:spPr>
      </p:pic>
    </p:spTree>
    <p:extLst>
      <p:ext uri="{BB962C8B-B14F-4D97-AF65-F5344CB8AC3E}">
        <p14:creationId xmlns:p14="http://schemas.microsoft.com/office/powerpoint/2010/main" val="1088626846"/>
      </p:ext>
    </p:extLst>
  </p:cSld>
  <p:clrMapOvr>
    <a:masterClrMapping/>
  </p:clrMapOvr>
  <p:transition spd="slow">
    <p:wipe dir="r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7B562D-5870-6E46-87C1-BB45B17AF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57346" y="1398020"/>
            <a:ext cx="125066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СЛЪНЧЕВИ ИЗГАРЯНИЯ НА КОЖАТА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4E499A-44C7-5A4D-BC08-C2905F78DF7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072" t="5433" r="12859" b="52098"/>
          <a:stretch/>
        </p:blipFill>
        <p:spPr>
          <a:xfrm>
            <a:off x="744028" y="2125142"/>
            <a:ext cx="10799921" cy="3465647"/>
          </a:xfrm>
          <a:prstGeom prst="rect">
            <a:avLst/>
          </a:prstGeom>
          <a:effectLst>
            <a:softEdge rad="3810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0E1E3D-7A44-6B43-A9A9-75A86C70A623}"/>
              </a:ext>
            </a:extLst>
          </p:cNvPr>
          <p:cNvSpPr txBox="1"/>
          <p:nvPr/>
        </p:nvSpPr>
        <p:spPr>
          <a:xfrm>
            <a:off x="4710022" y="337145"/>
            <a:ext cx="351957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ЗАБЕЛЕЖКИ:</a:t>
            </a:r>
            <a:endParaRPr lang="en-US" sz="45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836197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B00B39-E787-BA44-B156-41EAE83A40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0" y="1146332"/>
            <a:ext cx="125066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ВЪЗМОЖНО УВРЕЖДАНЕ НА ОЧИТЕ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EE17F9-25CB-2A4C-AFCF-D583DBAC0D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7709" y="1684850"/>
            <a:ext cx="9916582" cy="5173150"/>
          </a:xfrm>
          <a:prstGeom prst="rect">
            <a:avLst/>
          </a:prstGeom>
          <a:effectLst>
            <a:softEdge rad="3556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61A5BD-1C7B-AF49-80AC-8D6AC5AF51F3}"/>
              </a:ext>
            </a:extLst>
          </p:cNvPr>
          <p:cNvSpPr txBox="1"/>
          <p:nvPr/>
        </p:nvSpPr>
        <p:spPr>
          <a:xfrm>
            <a:off x="4623758" y="180751"/>
            <a:ext cx="351957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ЗАБЕЛЕЖКИ:</a:t>
            </a:r>
            <a:endParaRPr lang="en-US" sz="45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6622098"/>
      </p:ext>
    </p:extLst>
  </p:cSld>
  <p:clrMapOvr>
    <a:masterClrMapping/>
  </p:clrMapOvr>
  <p:transition spd="slow">
    <p:wipe dir="r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1F10ED-4B6D-0D4D-88FC-15486DE3BA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D6C2-0EEB-2645-A4A3-3855789D5087}"/>
              </a:ext>
            </a:extLst>
          </p:cNvPr>
          <p:cNvSpPr txBox="1"/>
          <p:nvPr/>
        </p:nvSpPr>
        <p:spPr>
          <a:xfrm>
            <a:off x="-109359" y="1215343"/>
            <a:ext cx="1250669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НИКОГА СОЛАРИУМ</a:t>
            </a:r>
            <a:endParaRPr lang="en-US" sz="4125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B8FE39-914A-7341-B8CB-F5620BEBCD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3169" y="1808193"/>
            <a:ext cx="9081636" cy="5217531"/>
          </a:xfrm>
          <a:prstGeom prst="rect">
            <a:avLst/>
          </a:prstGeom>
          <a:effectLst>
            <a:softEdge rad="419100"/>
          </a:effec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CD62525-D2CC-E240-83B8-E280B14EDAD5}"/>
              </a:ext>
            </a:extLst>
          </p:cNvPr>
          <p:cNvCxnSpPr>
            <a:cxnSpLocks/>
          </p:cNvCxnSpPr>
          <p:nvPr/>
        </p:nvCxnSpPr>
        <p:spPr>
          <a:xfrm>
            <a:off x="1603169" y="2070340"/>
            <a:ext cx="8938310" cy="4641011"/>
          </a:xfrm>
          <a:prstGeom prst="line">
            <a:avLst/>
          </a:prstGeom>
          <a:ln w="825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79446F2-5385-534E-8D17-136CBC1736E3}"/>
              </a:ext>
            </a:extLst>
          </p:cNvPr>
          <p:cNvCxnSpPr>
            <a:cxnSpLocks/>
          </p:cNvCxnSpPr>
          <p:nvPr/>
        </p:nvCxnSpPr>
        <p:spPr>
          <a:xfrm flipH="1">
            <a:off x="1603169" y="2070340"/>
            <a:ext cx="9081636" cy="4787660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A8F18D2-147B-0441-8B5D-75A7A2604516}"/>
              </a:ext>
            </a:extLst>
          </p:cNvPr>
          <p:cNvSpPr txBox="1"/>
          <p:nvPr/>
        </p:nvSpPr>
        <p:spPr>
          <a:xfrm>
            <a:off x="4537494" y="134088"/>
            <a:ext cx="351957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ЗАБЕЛЕЖКИ:</a:t>
            </a:r>
            <a:endParaRPr lang="en-US" sz="45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2824166"/>
      </p:ext>
    </p:extLst>
  </p:cSld>
  <p:clrMapOvr>
    <a:masterClrMapping/>
  </p:clrMapOvr>
  <p:transition spd="slow">
    <p:wipe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D32154-B8A3-0A45-B608-CF8682D1A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4121266" y="259048"/>
            <a:ext cx="4654633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3. </a:t>
            </a:r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УПРАЖНЕНИЯ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136526-F926-C644-ABBF-FED91BA0D4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913" y="986170"/>
            <a:ext cx="10243930" cy="6021270"/>
          </a:xfrm>
          <a:prstGeom prst="rect">
            <a:avLst/>
          </a:prstGeom>
          <a:effectLst>
            <a:softEdge rad="508000"/>
          </a:effectLst>
        </p:spPr>
      </p:pic>
    </p:spTree>
    <p:extLst>
      <p:ext uri="{BB962C8B-B14F-4D97-AF65-F5344CB8AC3E}">
        <p14:creationId xmlns:p14="http://schemas.microsoft.com/office/powerpoint/2010/main" val="3676456251"/>
      </p:ext>
    </p:extLst>
  </p:cSld>
  <p:clrMapOvr>
    <a:masterClrMapping/>
  </p:clrMapOvr>
  <p:transition spd="slow">
    <p:wipe dir="r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0" y="0"/>
            <a:ext cx="11803705" cy="1605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"Повече хора умират от липса на упражнения, отколкото от преумора; много повече </a:t>
            </a:r>
            <a:r>
              <a:rPr lang="en-US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o</a:t>
            </a:r>
            <a: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 ръждясване, отколкото от износване. При бездей-ствието кръвта не циркулира свободно и промените в жизненоважната течност, така необходима за здравето и живота, не настъпват. Малките устички в кожата, през които тялото диша, се запушват, което прави невъзможно премахването на замърсяванията през този канал. Това хвърля двойно бреме върху другите отделителни органи и скоро се поражда болест. Тези, които свикват да се упражняват на открито, обикновено имат енергично кръвообращение. Мъжете и жените, млади или стари, които желаят здраве и които биха се радвали на живота, трябва да помнят, че не могат да имат това </a:t>
            </a:r>
            <a:b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без добро кръвообращение. Какъвто и да е техният бизнес </a:t>
            </a:r>
            <a:b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или влечения, те трябва да смятат за религиозен дълг да </a:t>
            </a:r>
            <a:b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положат мъдри усилия, за да преодолеят условията на </a:t>
            </a:r>
            <a:b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28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болестта, които са ги държали на закрито."</a:t>
            </a:r>
          </a:p>
          <a:p>
            <a:r>
              <a:rPr lang="bg-BG" sz="28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Християнско въздържание и Библейска хигиена, стр. 101, (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CTBH 101)</a:t>
            </a:r>
          </a:p>
          <a:p>
            <a:endParaRPr lang="en-US" sz="3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5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4794149"/>
      </p:ext>
    </p:extLst>
  </p:cSld>
  <p:clrMapOvr>
    <a:masterClrMapping/>
  </p:clrMapOvr>
  <p:transition spd="slow">
    <p:wipe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92472E-1211-BE4C-9F53-EBE5540E71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FA09CD-7167-414B-A869-0FC20195B2E4}"/>
              </a:ext>
            </a:extLst>
          </p:cNvPr>
          <p:cNvSpPr/>
          <p:nvPr/>
        </p:nvSpPr>
        <p:spPr>
          <a:xfrm>
            <a:off x="663655" y="1951146"/>
            <a:ext cx="10864690" cy="784830"/>
          </a:xfrm>
          <a:prstGeom prst="rect">
            <a:avLst/>
          </a:prstGeom>
          <a:effectLst>
            <a:softEdge rad="241300"/>
          </a:effectLst>
        </p:spPr>
        <p:txBody>
          <a:bodyPr wrap="square">
            <a:spAutoFit/>
          </a:bodyPr>
          <a:lstStyle/>
          <a:p>
            <a:r>
              <a:rPr lang="bg-BG" sz="4500" b="1">
                <a:solidFill>
                  <a:schemeClr val="bg1"/>
                </a:solidFill>
              </a:rPr>
              <a:t>- </a:t>
            </a:r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Кои упражнения са най-здравословни?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0037A3-45B3-034F-B778-DD41A803CB35}"/>
              </a:ext>
            </a:extLst>
          </p:cNvPr>
          <p:cNvSpPr txBox="1"/>
          <p:nvPr/>
        </p:nvSpPr>
        <p:spPr>
          <a:xfrm>
            <a:off x="4468738" y="244977"/>
            <a:ext cx="4654633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УПРАЖНЕНИЯ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1CB1F5-061C-5549-A264-B59F62B98111}"/>
              </a:ext>
            </a:extLst>
          </p:cNvPr>
          <p:cNvSpPr/>
          <p:nvPr/>
        </p:nvSpPr>
        <p:spPr>
          <a:xfrm>
            <a:off x="663655" y="2930193"/>
            <a:ext cx="10864690" cy="784830"/>
          </a:xfrm>
          <a:prstGeom prst="rect">
            <a:avLst/>
          </a:prstGeom>
          <a:effectLst>
            <a:softEdge rad="241300"/>
          </a:effectLst>
        </p:spPr>
        <p:txBody>
          <a:bodyPr wrap="square">
            <a:spAutoFit/>
          </a:bodyPr>
          <a:lstStyle/>
          <a:p>
            <a:r>
              <a:rPr lang="bg-BG" sz="4500" b="1">
                <a:solidFill>
                  <a:schemeClr val="bg1"/>
                </a:solidFill>
              </a:rPr>
              <a:t>- </a:t>
            </a:r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Кога?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B6768A-9E20-3F49-A0A6-727317746A2A}"/>
              </a:ext>
            </a:extLst>
          </p:cNvPr>
          <p:cNvSpPr/>
          <p:nvPr/>
        </p:nvSpPr>
        <p:spPr>
          <a:xfrm>
            <a:off x="538149" y="4111990"/>
            <a:ext cx="10864690" cy="1477328"/>
          </a:xfrm>
          <a:prstGeom prst="rect">
            <a:avLst/>
          </a:prstGeom>
          <a:effectLst>
            <a:softEdge rad="241300"/>
          </a:effectLst>
        </p:spPr>
        <p:txBody>
          <a:bodyPr wrap="square">
            <a:spAutoFit/>
          </a:bodyPr>
          <a:lstStyle/>
          <a:p>
            <a:br>
              <a:rPr lang="bg-BG" sz="4500" b="1">
                <a:solidFill>
                  <a:schemeClr val="bg1"/>
                </a:solidFill>
              </a:rPr>
            </a:br>
            <a:r>
              <a:rPr lang="bg-BG" sz="4500" b="1">
                <a:solidFill>
                  <a:schemeClr val="bg1"/>
                </a:solidFill>
              </a:rPr>
              <a:t> - </a:t>
            </a:r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Колко често?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B44254-8755-2549-81B5-3DA4D4DCB12E}"/>
              </a:ext>
            </a:extLst>
          </p:cNvPr>
          <p:cNvSpPr/>
          <p:nvPr/>
        </p:nvSpPr>
        <p:spPr>
          <a:xfrm>
            <a:off x="663655" y="3801908"/>
            <a:ext cx="10864690" cy="784830"/>
          </a:xfrm>
          <a:prstGeom prst="rect">
            <a:avLst/>
          </a:prstGeom>
          <a:effectLst>
            <a:softEdge rad="241300"/>
          </a:effectLst>
        </p:spPr>
        <p:txBody>
          <a:bodyPr wrap="square">
            <a:spAutoFit/>
          </a:bodyPr>
          <a:lstStyle/>
          <a:p>
            <a:r>
              <a:rPr lang="bg-BG" sz="4500" b="1">
                <a:solidFill>
                  <a:schemeClr val="bg1"/>
                </a:solidFill>
              </a:rPr>
              <a:t>- </a:t>
            </a:r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Къде?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44376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B48E5D-4362-944A-A2E6-1273075C0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3768683" y="202254"/>
            <a:ext cx="4654633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4. </a:t>
            </a:r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ПИЕНЕ НА ВОДА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CA891B-9ACF-5F49-AA0C-6466503A7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9048" y="1415297"/>
            <a:ext cx="7470198" cy="4980131"/>
          </a:xfrm>
          <a:prstGeom prst="rect">
            <a:avLst/>
          </a:prstGeom>
          <a:effectLst>
            <a:softEdge rad="3302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DF0568-945C-6D45-A63B-29861E94C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914" y="990555"/>
            <a:ext cx="10204174" cy="5829613"/>
          </a:xfrm>
          <a:prstGeom prst="rect">
            <a:avLst/>
          </a:prstGeom>
          <a:effectLst>
            <a:softEdge rad="330200"/>
          </a:effectLst>
        </p:spPr>
      </p:pic>
    </p:spTree>
    <p:extLst>
      <p:ext uri="{BB962C8B-B14F-4D97-AF65-F5344CB8AC3E}">
        <p14:creationId xmlns:p14="http://schemas.microsoft.com/office/powerpoint/2010/main" val="2698935383"/>
      </p:ext>
    </p:extLst>
  </p:cSld>
  <p:clrMapOvr>
    <a:masterClrMapping/>
  </p:clrMapOvr>
  <p:transition spd="slow">
    <p:wipe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62864" y="1104447"/>
            <a:ext cx="11803705" cy="13188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"В здраве и в болест, чистата вода е едно от най-избраните благословения на небето. Правилната му употреба благоприятства здравето. Това е напитката, която Бог предостави, за да утоли жаждата на животните и хората. Изобилното й пиене помага да задоволи нуждите на организма и помага на природата(физиологията ни) да устои на 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болестите." </a:t>
            </a:r>
            <a:br>
              <a:rPr lang="bg-BG" sz="35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 стъпките на Великия лекар, стр. 237</a:t>
            </a:r>
            <a:b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</a:t>
            </a:r>
            <a:r>
              <a:rPr lang="en-US" sz="35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MH 237)</a:t>
            </a:r>
            <a:endParaRPr lang="en-US" sz="25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100" b="1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br>
              <a:rPr lang="bg-BG" sz="31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bg-BG" sz="31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26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bg-BG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C58D0F-424F-0946-8FD3-0FEF1B9EADB3}"/>
              </a:ext>
            </a:extLst>
          </p:cNvPr>
          <p:cNvSpPr txBox="1"/>
          <p:nvPr/>
        </p:nvSpPr>
        <p:spPr>
          <a:xfrm>
            <a:off x="3910509" y="15701"/>
            <a:ext cx="4708416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4. ПИЕНЕ НА ВОДА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0270701"/>
      </p:ext>
    </p:extLst>
  </p:cSld>
  <p:clrMapOvr>
    <a:masterClrMapping/>
  </p:clrMapOvr>
  <p:transition spd="slow">
    <p:wipe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EB0E39-F221-3B4B-AA1D-4453F347C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2133600" y="202254"/>
            <a:ext cx="8552329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ВОДАТА Е ТОЛКОВА ВАЖНА?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6" name="Picture 2" descr="NW-04b">
            <a:extLst>
              <a:ext uri="{FF2B5EF4-FFF2-40B4-BE49-F238E27FC236}">
                <a16:creationId xmlns:a16="http://schemas.microsoft.com/office/drawing/2014/main" id="{EE472A49-7D80-DF49-9E59-3E3AE3E85E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34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63" t="23007" r="64970" b="9804"/>
          <a:stretch/>
        </p:blipFill>
        <p:spPr bwMode="auto">
          <a:xfrm>
            <a:off x="1550894" y="1589758"/>
            <a:ext cx="2223247" cy="4607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NW-04c">
            <a:extLst>
              <a:ext uri="{FF2B5EF4-FFF2-40B4-BE49-F238E27FC236}">
                <a16:creationId xmlns:a16="http://schemas.microsoft.com/office/drawing/2014/main" id="{FD494B6D-7D31-CC48-89BD-52A0222E3B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5125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647" t="33203" b="18170"/>
          <a:stretch/>
        </p:blipFill>
        <p:spPr bwMode="auto">
          <a:xfrm>
            <a:off x="8014447" y="2226252"/>
            <a:ext cx="3415553" cy="3334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NW-04d">
            <a:extLst>
              <a:ext uri="{FF2B5EF4-FFF2-40B4-BE49-F238E27FC236}">
                <a16:creationId xmlns:a16="http://schemas.microsoft.com/office/drawing/2014/main" id="{AE4A90B2-FDF3-0946-960A-47815E5F5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167" b="766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49" t="35760" r="33333" b="25926"/>
          <a:stretch/>
        </p:blipFill>
        <p:spPr bwMode="auto">
          <a:xfrm>
            <a:off x="4536141" y="3148088"/>
            <a:ext cx="3119718" cy="268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388224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670282" y="1600523"/>
            <a:ext cx="1042060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</a:t>
            </a:r>
            <a:r>
              <a:rPr lang="bg-BG" sz="3000" i="1" dirty="0"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Самите ни тела не са наши собствени</a:t>
            </a:r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че да се отнасяме  с тях както искаме, да ги осакатяваме от навици, които водят до разруха, правейки невъзможно да отдаваме съвършена служба на Бога. Нашият живот и всичките ни способности принадлежат на Него. Той се грижи за нас всеки момент; Той поддържа живият механизъм в действие. Ако бяхме оставени да го управляваме за </a:t>
            </a:r>
            <a:b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един момент щяхме да умрем. Ние сме абсолютно </a:t>
            </a:r>
            <a:b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зависими от Бога."</a:t>
            </a:r>
          </a:p>
          <a:p>
            <a:r>
              <a:rPr lang="bg-BG" sz="3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Писмо, 12 октомври 1896г. (</a:t>
            </a:r>
            <a:r>
              <a:rPr lang="en-US" sz="3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Letter, 12 October 1896)</a:t>
            </a: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346B9-26C5-4E4F-9D1E-C61E1DC7E4D9}"/>
              </a:ext>
            </a:extLst>
          </p:cNvPr>
          <p:cNvSpPr txBox="1"/>
          <p:nvPr/>
        </p:nvSpPr>
        <p:spPr>
          <a:xfrm>
            <a:off x="-311240" y="233111"/>
            <a:ext cx="12776202" cy="126188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3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ВАЖНА ЛИ Е ГРИЖАТА ЗА ЗДРАВЕТО НИ В БОЖИИТЕ ОЧИ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7119693"/>
      </p:ext>
    </p:extLst>
  </p:cSld>
  <p:clrMapOvr>
    <a:masterClrMapping/>
  </p:clrMapOvr>
  <p:transition spd="slow">
    <p:wipe dir="r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2772335" y="255915"/>
            <a:ext cx="8552329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КАКВО Е НУЖНА ВОДАТА?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9E77949-21AE-A443-80A5-6DDA2BD9B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1905" y="1966074"/>
            <a:ext cx="6363780" cy="4581922"/>
          </a:xfrm>
          <a:prstGeom prst="rect">
            <a:avLst/>
          </a:prstGeom>
          <a:effectLst>
            <a:softEdge rad="203200"/>
          </a:effec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6313619-BD83-1746-97BE-C153295F6FDA}"/>
              </a:ext>
            </a:extLst>
          </p:cNvPr>
          <p:cNvSpPr/>
          <p:nvPr/>
        </p:nvSpPr>
        <p:spPr>
          <a:xfrm>
            <a:off x="369103" y="1966074"/>
            <a:ext cx="592118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4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  </a:t>
            </a:r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мозъкът;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918E33-2567-E945-9AB3-50EE8E801A16}"/>
              </a:ext>
            </a:extLst>
          </p:cNvPr>
          <p:cNvCxnSpPr>
            <a:cxnSpLocks/>
          </p:cNvCxnSpPr>
          <p:nvPr/>
        </p:nvCxnSpPr>
        <p:spPr>
          <a:xfrm flipH="1">
            <a:off x="8872268" y="3429000"/>
            <a:ext cx="1499896" cy="0"/>
          </a:xfrm>
          <a:prstGeom prst="line">
            <a:avLst/>
          </a:prstGeom>
          <a:ln w="92075" cmpd="tri">
            <a:solidFill>
              <a:srgbClr val="FFC000"/>
            </a:solidFill>
            <a:round/>
            <a:headEnd type="arrow" w="sm" len="sm"/>
            <a:tailEnd type="none" w="sm" len="sm"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5C34994-CD5A-C548-BFB4-65A8F5B0ED79}"/>
              </a:ext>
            </a:extLst>
          </p:cNvPr>
          <p:cNvSpPr txBox="1"/>
          <p:nvPr/>
        </p:nvSpPr>
        <p:spPr>
          <a:xfrm>
            <a:off x="10372164" y="2949111"/>
            <a:ext cx="1905000" cy="784830"/>
          </a:xfrm>
          <a:prstGeom prst="rect">
            <a:avLst/>
          </a:prstGeom>
          <a:noFill/>
          <a:ln>
            <a:noFill/>
          </a:ln>
          <a:effectLst>
            <a:softEdge rad="495300"/>
          </a:effectLst>
        </p:spPr>
        <p:txBody>
          <a:bodyPr wrap="square" rtlCol="0">
            <a:spAutoFit/>
          </a:bodyPr>
          <a:lstStyle/>
          <a:p>
            <a:r>
              <a:rPr lang="en-US" sz="4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85%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872B98-B6E9-984C-BC5D-0182C83177E7}"/>
              </a:ext>
            </a:extLst>
          </p:cNvPr>
          <p:cNvSpPr txBox="1"/>
          <p:nvPr/>
        </p:nvSpPr>
        <p:spPr>
          <a:xfrm>
            <a:off x="10287000" y="3460929"/>
            <a:ext cx="1905000" cy="784830"/>
          </a:xfrm>
          <a:prstGeom prst="rect">
            <a:avLst/>
          </a:prstGeom>
          <a:noFill/>
          <a:ln>
            <a:noFill/>
          </a:ln>
          <a:effectLst>
            <a:softEdge rad="495300"/>
          </a:effectLst>
        </p:spPr>
        <p:txBody>
          <a:bodyPr wrap="square" rtlCol="0">
            <a:spAutoFit/>
          </a:bodyPr>
          <a:lstStyle/>
          <a:p>
            <a:r>
              <a:rPr lang="bg-BG" sz="4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вода</a:t>
            </a:r>
            <a:endParaRPr lang="en-US" sz="45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1104793"/>
      </p:ext>
    </p:extLst>
  </p:cSld>
  <p:clrMapOvr>
    <a:masterClrMapping/>
  </p:clrMapOvr>
  <p:transition spd="slow">
    <p:wipe dir="r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2696135" y="255914"/>
            <a:ext cx="8552329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КАКВО Е НУЖНА ВОДАТА?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6313619-BD83-1746-97BE-C153295F6FDA}"/>
              </a:ext>
            </a:extLst>
          </p:cNvPr>
          <p:cNvSpPr/>
          <p:nvPr/>
        </p:nvSpPr>
        <p:spPr>
          <a:xfrm>
            <a:off x="369103" y="1966074"/>
            <a:ext cx="592118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4000" b="1">
                <a:solidFill>
                  <a:schemeClr val="bg1"/>
                </a:solidFill>
              </a:rPr>
              <a:t>   </a:t>
            </a:r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черният дроб;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C34994-CD5A-C548-BFB4-65A8F5B0ED79}"/>
              </a:ext>
            </a:extLst>
          </p:cNvPr>
          <p:cNvSpPr txBox="1"/>
          <p:nvPr/>
        </p:nvSpPr>
        <p:spPr>
          <a:xfrm>
            <a:off x="7200901" y="6080805"/>
            <a:ext cx="1905000" cy="784830"/>
          </a:xfrm>
          <a:prstGeom prst="rect">
            <a:avLst/>
          </a:prstGeom>
          <a:noFill/>
          <a:ln>
            <a:noFill/>
          </a:ln>
          <a:effectLst>
            <a:softEdge rad="495300"/>
          </a:effectLst>
        </p:spPr>
        <p:txBody>
          <a:bodyPr wrap="square" rtlCol="0">
            <a:spAutoFit/>
          </a:bodyPr>
          <a:lstStyle/>
          <a:p>
            <a:r>
              <a:rPr lang="en-US" sz="4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73%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872B98-B6E9-984C-BC5D-0182C83177E7}"/>
              </a:ext>
            </a:extLst>
          </p:cNvPr>
          <p:cNvSpPr txBox="1"/>
          <p:nvPr/>
        </p:nvSpPr>
        <p:spPr>
          <a:xfrm>
            <a:off x="8339875" y="6057900"/>
            <a:ext cx="1594700" cy="784830"/>
          </a:xfrm>
          <a:prstGeom prst="rect">
            <a:avLst/>
          </a:prstGeom>
          <a:noFill/>
          <a:ln>
            <a:noFill/>
          </a:ln>
          <a:effectLst>
            <a:softEdge rad="495300"/>
          </a:effectLst>
        </p:spPr>
        <p:txBody>
          <a:bodyPr wrap="square" rtlCol="0">
            <a:spAutoFit/>
          </a:bodyPr>
          <a:lstStyle/>
          <a:p>
            <a:r>
              <a:rPr lang="bg-BG" sz="4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вода</a:t>
            </a:r>
            <a:endParaRPr lang="en-US" sz="45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8C839B-606E-D14E-80C3-1E4829D3B7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8091" y="1966073"/>
            <a:ext cx="6391509" cy="3710827"/>
          </a:xfrm>
          <a:prstGeom prst="rect">
            <a:avLst/>
          </a:prstGeom>
          <a:effectLst>
            <a:softEdge rad="2667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918E33-2567-E945-9AB3-50EE8E801A16}"/>
              </a:ext>
            </a:extLst>
          </p:cNvPr>
          <p:cNvCxnSpPr>
            <a:cxnSpLocks/>
          </p:cNvCxnSpPr>
          <p:nvPr/>
        </p:nvCxnSpPr>
        <p:spPr>
          <a:xfrm flipV="1">
            <a:off x="7677150" y="4000500"/>
            <a:ext cx="1" cy="2057400"/>
          </a:xfrm>
          <a:prstGeom prst="line">
            <a:avLst/>
          </a:prstGeom>
          <a:ln w="92075" cmpd="tri">
            <a:solidFill>
              <a:srgbClr val="FFC000"/>
            </a:solidFill>
            <a:round/>
            <a:headEnd type="arrow" w="sm" len="sm"/>
            <a:tailEnd type="none" w="sm" len="sm"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044199"/>
      </p:ext>
    </p:extLst>
  </p:cSld>
  <p:clrMapOvr>
    <a:masterClrMapping/>
  </p:clrMapOvr>
  <p:transition spd="slow">
    <p:wipe dir="r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2668121" y="255915"/>
            <a:ext cx="8552329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КАКВО Е НУЖНА ВОДАТА?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6313619-BD83-1746-97BE-C153295F6FDA}"/>
              </a:ext>
            </a:extLst>
          </p:cNvPr>
          <p:cNvSpPr/>
          <p:nvPr/>
        </p:nvSpPr>
        <p:spPr>
          <a:xfrm>
            <a:off x="369103" y="1966074"/>
            <a:ext cx="592118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4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  </a:t>
            </a:r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белите дробове;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4224EE-E08F-DC4B-97CC-71F2864B0483}"/>
              </a:ext>
            </a:extLst>
          </p:cNvPr>
          <p:cNvSpPr txBox="1"/>
          <p:nvPr/>
        </p:nvSpPr>
        <p:spPr>
          <a:xfrm>
            <a:off x="8130428" y="6021154"/>
            <a:ext cx="1905000" cy="784830"/>
          </a:xfrm>
          <a:prstGeom prst="rect">
            <a:avLst/>
          </a:prstGeom>
          <a:noFill/>
          <a:ln>
            <a:noFill/>
          </a:ln>
          <a:effectLst>
            <a:softEdge rad="495300"/>
          </a:effectLst>
        </p:spPr>
        <p:txBody>
          <a:bodyPr wrap="square" rtlCol="0">
            <a:spAutoFit/>
          </a:bodyPr>
          <a:lstStyle/>
          <a:p>
            <a:r>
              <a:rPr lang="en-US" sz="4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85%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124B5C-B043-6B41-B47B-7272208C86CA}"/>
              </a:ext>
            </a:extLst>
          </p:cNvPr>
          <p:cNvSpPr txBox="1"/>
          <p:nvPr/>
        </p:nvSpPr>
        <p:spPr>
          <a:xfrm>
            <a:off x="10267950" y="2176909"/>
            <a:ext cx="1905000" cy="784830"/>
          </a:xfrm>
          <a:prstGeom prst="rect">
            <a:avLst/>
          </a:prstGeom>
          <a:noFill/>
          <a:ln>
            <a:noFill/>
          </a:ln>
          <a:effectLst>
            <a:softEdge rad="495300"/>
          </a:effectLst>
        </p:spPr>
        <p:txBody>
          <a:bodyPr wrap="square" rtlCol="0">
            <a:spAutoFit/>
          </a:bodyPr>
          <a:lstStyle/>
          <a:p>
            <a:r>
              <a:rPr lang="bg-BG" sz="4500" b="1">
                <a:solidFill>
                  <a:srgbClr val="FFC000"/>
                </a:solidFill>
              </a:rPr>
              <a:t>вода</a:t>
            </a:r>
            <a:endParaRPr lang="en-US" sz="4500" b="1">
              <a:solidFill>
                <a:srgbClr val="FFC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5A6AAA-19F2-F341-B813-DD96868B4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701" y="1966074"/>
            <a:ext cx="5949013" cy="3685426"/>
          </a:xfrm>
          <a:prstGeom prst="rect">
            <a:avLst/>
          </a:prstGeom>
          <a:effectLst>
            <a:softEdge rad="304800"/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918E33-2567-E945-9AB3-50EE8E801A16}"/>
              </a:ext>
            </a:extLst>
          </p:cNvPr>
          <p:cNvCxnSpPr>
            <a:cxnSpLocks/>
          </p:cNvCxnSpPr>
          <p:nvPr/>
        </p:nvCxnSpPr>
        <p:spPr>
          <a:xfrm flipV="1">
            <a:off x="8515350" y="5053279"/>
            <a:ext cx="1" cy="990636"/>
          </a:xfrm>
          <a:prstGeom prst="line">
            <a:avLst/>
          </a:prstGeom>
          <a:ln w="92075" cmpd="tri">
            <a:solidFill>
              <a:srgbClr val="FFC000"/>
            </a:solidFill>
            <a:round/>
            <a:headEnd type="arrow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5D71289-AF05-A84D-AECB-B292F54ACB7D}"/>
              </a:ext>
            </a:extLst>
          </p:cNvPr>
          <p:cNvSpPr txBox="1"/>
          <p:nvPr/>
        </p:nvSpPr>
        <p:spPr>
          <a:xfrm>
            <a:off x="9282207" y="5969138"/>
            <a:ext cx="1905000" cy="784830"/>
          </a:xfrm>
          <a:prstGeom prst="rect">
            <a:avLst/>
          </a:prstGeom>
          <a:noFill/>
          <a:ln>
            <a:noFill/>
          </a:ln>
          <a:effectLst>
            <a:softEdge rad="495300"/>
          </a:effectLst>
        </p:spPr>
        <p:txBody>
          <a:bodyPr wrap="square" rtlCol="0">
            <a:spAutoFit/>
          </a:bodyPr>
          <a:lstStyle/>
          <a:p>
            <a:r>
              <a:rPr lang="bg-BG" sz="4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вода</a:t>
            </a:r>
            <a:endParaRPr lang="en-US" sz="4500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0174449"/>
      </p:ext>
    </p:extLst>
  </p:cSld>
  <p:clrMapOvr>
    <a:masterClrMapping/>
  </p:clrMapOvr>
  <p:transition spd="slow">
    <p:wipe dir="r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2696912" y="255915"/>
            <a:ext cx="8552329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КАКВО Е НУЖНА ВОДАТА?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6313619-BD83-1746-97BE-C153295F6FDA}"/>
              </a:ext>
            </a:extLst>
          </p:cNvPr>
          <p:cNvSpPr/>
          <p:nvPr/>
        </p:nvSpPr>
        <p:spPr>
          <a:xfrm>
            <a:off x="369102" y="1966074"/>
            <a:ext cx="608884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4000" b="1">
                <a:solidFill>
                  <a:schemeClr val="bg1"/>
                </a:solidFill>
              </a:rPr>
              <a:t>   </a:t>
            </a:r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храносмилането;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DD10-53B3-DC4E-BD4A-A2F07DF762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38" r="21143"/>
          <a:stretch/>
        </p:blipFill>
        <p:spPr>
          <a:xfrm>
            <a:off x="6667499" y="1966074"/>
            <a:ext cx="5096585" cy="4624911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3430354707"/>
      </p:ext>
    </p:extLst>
  </p:cSld>
  <p:clrMapOvr>
    <a:masterClrMapping/>
  </p:clrMapOvr>
  <p:transition spd="slow">
    <p:wipe dir="r"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2547622" y="318876"/>
            <a:ext cx="8552329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КАКВО Е НУЖНА ВОДАТА?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6313619-BD83-1746-97BE-C153295F6FDA}"/>
              </a:ext>
            </a:extLst>
          </p:cNvPr>
          <p:cNvSpPr/>
          <p:nvPr/>
        </p:nvSpPr>
        <p:spPr>
          <a:xfrm>
            <a:off x="369102" y="1966074"/>
            <a:ext cx="675559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4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  </a:t>
            </a:r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слюноотделянето;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06E41-D39E-664E-940F-C1A6736B9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72300" y="1595064"/>
            <a:ext cx="4749800" cy="5262936"/>
          </a:xfrm>
          <a:prstGeom prst="rect">
            <a:avLst/>
          </a:prstGeom>
          <a:effectLst>
            <a:softEdge rad="279400"/>
          </a:effectLst>
        </p:spPr>
      </p:pic>
    </p:spTree>
    <p:extLst>
      <p:ext uri="{BB962C8B-B14F-4D97-AF65-F5344CB8AC3E}">
        <p14:creationId xmlns:p14="http://schemas.microsoft.com/office/powerpoint/2010/main" val="2691276042"/>
      </p:ext>
    </p:extLst>
  </p:cSld>
  <p:clrMapOvr>
    <a:masterClrMapping/>
  </p:clrMapOvr>
  <p:transition spd="slow">
    <p:wipe dir="r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2696913" y="255915"/>
            <a:ext cx="8552329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КАКВО Е НУЖНА ВОДАТА?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6313619-BD83-1746-97BE-C153295F6FDA}"/>
              </a:ext>
            </a:extLst>
          </p:cNvPr>
          <p:cNvSpPr/>
          <p:nvPr/>
        </p:nvSpPr>
        <p:spPr>
          <a:xfrm>
            <a:off x="369102" y="1966074"/>
            <a:ext cx="675559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4000" b="1">
                <a:solidFill>
                  <a:schemeClr val="bg1"/>
                </a:solidFill>
              </a:rPr>
              <a:t>   </a:t>
            </a:r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терморегулацията;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B6A292-C393-DC43-AF1E-6345F5A1E1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455"/>
          <a:stretch/>
        </p:blipFill>
        <p:spPr>
          <a:xfrm>
            <a:off x="6753224" y="1966074"/>
            <a:ext cx="5314951" cy="4091826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25369979"/>
      </p:ext>
    </p:extLst>
  </p:cSld>
  <p:clrMapOvr>
    <a:masterClrMapping/>
  </p:clrMapOvr>
  <p:transition spd="slow">
    <p:wipe dir="r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2678252" y="255915"/>
            <a:ext cx="8552329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КАКВО Е НУЖНА ВОДАТА?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6313619-BD83-1746-97BE-C153295F6FDA}"/>
              </a:ext>
            </a:extLst>
          </p:cNvPr>
          <p:cNvSpPr/>
          <p:nvPr/>
        </p:nvSpPr>
        <p:spPr>
          <a:xfrm>
            <a:off x="369102" y="1966074"/>
            <a:ext cx="67555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4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  </a:t>
            </a:r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 костите и </a:t>
            </a:r>
            <a:br>
              <a:rPr lang="en-US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en-US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  </a:t>
            </a:r>
            <a:r>
              <a:rPr lang="bg-BG" sz="45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ставите;</a:t>
            </a:r>
            <a:endParaRPr lang="en-US" sz="45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861E40-4BCD-CA4E-B39A-8DFEB86AC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9586" y="1966074"/>
            <a:ext cx="6437376" cy="4291584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3864324374"/>
      </p:ext>
    </p:extLst>
  </p:cSld>
  <p:clrMapOvr>
    <a:masterClrMapping/>
  </p:clrMapOvr>
  <p:transition spd="slow">
    <p:wipe dir="r"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3337301" y="224918"/>
            <a:ext cx="8552329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ИЗТОЧНИЦИ НА ВОДА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556D61-A987-2C42-9937-B0EE1ED5C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463" y="2139251"/>
            <a:ext cx="5299819" cy="3478006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D95EF6-A0A8-7E42-92D8-1EB8B7E6D5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458" b="15897"/>
          <a:stretch/>
        </p:blipFill>
        <p:spPr>
          <a:xfrm>
            <a:off x="518215" y="2175462"/>
            <a:ext cx="5271034" cy="34591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E6AACB1-D1A2-D544-AA36-32FCA0E2DD6F}"/>
              </a:ext>
            </a:extLst>
          </p:cNvPr>
          <p:cNvSpPr/>
          <p:nvPr/>
        </p:nvSpPr>
        <p:spPr>
          <a:xfrm>
            <a:off x="1744189" y="5692291"/>
            <a:ext cx="281908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Питейна вода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6CABAD-4B69-764B-B7E5-E4916A5E33F2}"/>
              </a:ext>
            </a:extLst>
          </p:cNvPr>
          <p:cNvSpPr/>
          <p:nvPr/>
        </p:nvSpPr>
        <p:spPr>
          <a:xfrm>
            <a:off x="8434559" y="5692291"/>
            <a:ext cx="281908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3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Храна</a:t>
            </a:r>
            <a:endParaRPr lang="en-US" sz="3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4427971"/>
      </p:ext>
    </p:extLst>
  </p:cSld>
  <p:clrMapOvr>
    <a:masterClrMapping/>
  </p:clrMapOvr>
  <p:transition spd="slow">
    <p:wipe dir="r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NW-25a">
            <a:extLst>
              <a:ext uri="{FF2B5EF4-FFF2-40B4-BE49-F238E27FC236}">
                <a16:creationId xmlns:a16="http://schemas.microsoft.com/office/drawing/2014/main" id="{DEA16987-96C8-FC43-A125-F13EB4A1A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A150B41-7582-D947-BA38-B5741CEC7D76}"/>
              </a:ext>
            </a:extLst>
          </p:cNvPr>
          <p:cNvSpPr txBox="1">
            <a:spLocks/>
          </p:cNvSpPr>
          <p:nvPr/>
        </p:nvSpPr>
        <p:spPr>
          <a:xfrm>
            <a:off x="1579418" y="1"/>
            <a:ext cx="8991600" cy="6888039"/>
          </a:xfrm>
          <a:prstGeom prst="rect">
            <a:avLst/>
          </a:prstGeom>
          <a:noFill/>
          <a:ln>
            <a:noFill/>
          </a:ln>
          <a:effectLst>
            <a:glow rad="101600">
              <a:srgbClr val="FFFFFF">
                <a:alpha val="40000"/>
              </a:srgbClr>
            </a:glow>
          </a:effectLst>
        </p:spPr>
        <p:txBody>
          <a:bodyPr>
            <a:spAutoFit/>
          </a:bodyPr>
          <a:lstStyle>
            <a:lvl1pPr marL="0" indent="0" algn="ctr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>
                  <a:shade val="95000"/>
                </a:srgbClr>
              </a:buClr>
              <a:defRPr/>
            </a:pPr>
            <a:endParaRPr lang="ru-RU" sz="3200" b="1" i="1" u="sng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000000">
                  <a:shade val="95000"/>
                </a:srgbClr>
              </a:buClr>
              <a:defRPr/>
            </a:pPr>
            <a:r>
              <a:rPr lang="ru-RU" sz="32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  <a:t>  </a:t>
            </a:r>
            <a:r>
              <a:rPr lang="ru-RU" sz="3200" b="1" i="1" dirty="0">
                <a:solidFill>
                  <a:srgbClr val="FFFFFF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  <a:t>«Всеки, който пие от тая вода, пак ще ожаднее; </a:t>
            </a:r>
          </a:p>
          <a:p>
            <a:pPr>
              <a:buClr>
                <a:srgbClr val="000000">
                  <a:shade val="95000"/>
                </a:srgbClr>
              </a:buClr>
              <a:defRPr/>
            </a:pPr>
            <a:r>
              <a:rPr lang="ru-RU" sz="3200" b="1" i="1" dirty="0">
                <a:solidFill>
                  <a:srgbClr val="FFFFFF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  <a:t>  а който пие от водата, която Аз ще му дам, няма да ожаднее до века; но водата, която ще му дам, ще стане в него извор на вода, която извира за вечен живот.»</a:t>
            </a:r>
            <a:br>
              <a:rPr lang="ru-RU" sz="3200" b="1" i="1" dirty="0">
                <a:solidFill>
                  <a:srgbClr val="FFFFFF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3200" b="1" u="sng" dirty="0">
                <a:solidFill>
                  <a:srgbClr val="FFFFFF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  <a:t>Йоан 4:13,14</a:t>
            </a:r>
            <a:br>
              <a:rPr lang="ru-RU" sz="3200" b="1" i="1" u="sng" dirty="0">
                <a:solidFill>
                  <a:srgbClr val="FFFFFF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ru-RU" sz="3200" b="1" i="1" u="sng" dirty="0">
              <a:solidFill>
                <a:srgbClr val="FFFFFF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000000">
                  <a:shade val="95000"/>
                </a:srgbClr>
              </a:buClr>
              <a:defRPr/>
            </a:pPr>
            <a:r>
              <a:rPr lang="ru-RU" sz="32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  <a:t>«</a:t>
            </a:r>
            <a:r>
              <a:rPr lang="ru-RU" sz="3200" b="1" i="1" dirty="0">
                <a:solidFill>
                  <a:srgbClr val="FFFFFF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  <a:t>И който е жаден нека дойде. Който иска, нека вземе даром водата на живота.»</a:t>
            </a:r>
            <a:br>
              <a:rPr lang="ru-RU" sz="3200" b="1" i="1" dirty="0">
                <a:solidFill>
                  <a:srgbClr val="FFFFFF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sz="3200" b="1" i="1" u="sng" dirty="0">
                <a:solidFill>
                  <a:srgbClr val="FFFFFF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  <a:t>Откровение 22:17  </a:t>
            </a:r>
          </a:p>
          <a:p>
            <a:pPr>
              <a:buClr>
                <a:srgbClr val="000000">
                  <a:shade val="95000"/>
                </a:srgbClr>
              </a:buClr>
              <a:defRPr/>
            </a:pPr>
            <a:endParaRPr lang="en-US" sz="3200" b="1" u="sng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29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1242010" y="469013"/>
            <a:ext cx="9999013" cy="72712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4125" b="1">
                <a:solidFill>
                  <a:prstClr val="white"/>
                </a:solidFill>
                <a:latin typeface="Calibri" panose="020F0502020204030204"/>
              </a:rPr>
              <a:t>ЗДРАВЕТО ЕДНО ОТ НАЙ-ЦЕННИТЕ НЕЩА</a:t>
            </a:r>
            <a:endParaRPr kumimoji="0" lang="en-US" sz="4125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F12657-D120-7F4A-BCED-9B2B871360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77" t="13192" r="10276" b="17106"/>
          <a:stretch/>
        </p:blipFill>
        <p:spPr>
          <a:xfrm>
            <a:off x="1860854" y="1665148"/>
            <a:ext cx="8470291" cy="4524192"/>
          </a:xfrm>
          <a:prstGeom prst="roundRect">
            <a:avLst/>
          </a:prstGeom>
          <a:ln w="22225">
            <a:solidFill>
              <a:schemeClr val="bg1"/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48557875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B591C0-602F-7740-AA16-84048ED77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E48DF8-87CE-694C-B6F9-0CD9C83E8B9F}"/>
              </a:ext>
            </a:extLst>
          </p:cNvPr>
          <p:cNvSpPr txBox="1"/>
          <p:nvPr/>
        </p:nvSpPr>
        <p:spPr>
          <a:xfrm>
            <a:off x="457198" y="1364075"/>
            <a:ext cx="6570135" cy="450892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bg-BG" sz="3800">
                <a:solidFill>
                  <a:schemeClr val="bg1"/>
                </a:solidFill>
              </a:rPr>
              <a:t>„Знаете ли кое е най-скъпото легло? Болничното…</a:t>
            </a:r>
          </a:p>
          <a:p>
            <a:r>
              <a:rPr lang="bg-BG" sz="3800">
                <a:solidFill>
                  <a:schemeClr val="bg1"/>
                </a:solidFill>
              </a:rPr>
              <a:t>Ако имате пари, може да наемете някой да кара колата ви, но не можете да наемете някой, който да „вземе“ заболяването, което ви убива.“</a:t>
            </a:r>
          </a:p>
          <a:p>
            <a:endParaRPr lang="bg-BG" sz="210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D5263A-E4D1-2344-9B78-38995D66A0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631" t="40741" r="36388" b="42963"/>
          <a:stretch/>
        </p:blipFill>
        <p:spPr>
          <a:xfrm>
            <a:off x="11023600" y="5651042"/>
            <a:ext cx="1117600" cy="1117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69C038-C2BE-264B-9E5A-93AACA96D4C6}"/>
              </a:ext>
            </a:extLst>
          </p:cNvPr>
          <p:cNvSpPr txBox="1"/>
          <p:nvPr/>
        </p:nvSpPr>
        <p:spPr>
          <a:xfrm>
            <a:off x="7484533" y="5873002"/>
            <a:ext cx="3352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500" b="1">
                <a:solidFill>
                  <a:schemeClr val="bg1"/>
                </a:solidFill>
              </a:rPr>
              <a:t>Стив Джобс</a:t>
            </a:r>
            <a:br>
              <a:rPr lang="bg-BG" sz="2500" b="1">
                <a:solidFill>
                  <a:schemeClr val="bg1"/>
                </a:solidFill>
              </a:rPr>
            </a:br>
            <a:r>
              <a:rPr lang="bg-BG" sz="2500" b="1">
                <a:solidFill>
                  <a:schemeClr val="bg1"/>
                </a:solidFill>
              </a:rPr>
              <a:t>Основател на „</a:t>
            </a:r>
            <a:r>
              <a:rPr lang="en-US" sz="2500" b="1">
                <a:solidFill>
                  <a:schemeClr val="bg1"/>
                </a:solidFill>
              </a:rPr>
              <a:t>APPLE”</a:t>
            </a:r>
            <a:endParaRPr lang="en-US" sz="2500" b="1"/>
          </a:p>
        </p:txBody>
      </p:sp>
    </p:spTree>
    <p:extLst>
      <p:ext uri="{BB962C8B-B14F-4D97-AF65-F5344CB8AC3E}">
        <p14:creationId xmlns:p14="http://schemas.microsoft.com/office/powerpoint/2010/main" val="3978588393"/>
      </p:ext>
    </p:extLst>
  </p:cSld>
  <p:clrMapOvr>
    <a:masterClrMapping/>
  </p:clrMapOvr>
  <p:transition spd="slow">
    <p:wipe dir="r"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3C1B4C-850F-3440-849B-625CA8C2CA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368"/>
          <a:stretch/>
        </p:blipFill>
        <p:spPr>
          <a:xfrm>
            <a:off x="261227" y="1460410"/>
            <a:ext cx="2278990" cy="1968590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14BAAE-8601-C749-B8D5-8780479896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95" r="23963"/>
          <a:stretch/>
        </p:blipFill>
        <p:spPr>
          <a:xfrm>
            <a:off x="2843296" y="1575094"/>
            <a:ext cx="2011703" cy="1874110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3C1CEF-C5A9-5B4C-9A24-2C5071302FC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811"/>
          <a:stretch/>
        </p:blipFill>
        <p:spPr>
          <a:xfrm>
            <a:off x="5291599" y="1610470"/>
            <a:ext cx="1997762" cy="186617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4FA4AC-7DAC-E140-9AEB-1C7E5E48488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0882"/>
          <a:stretch/>
        </p:blipFill>
        <p:spPr>
          <a:xfrm>
            <a:off x="7725962" y="1575094"/>
            <a:ext cx="1943020" cy="1874110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19B830-C2D0-1F4D-868F-19668272671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1901"/>
          <a:stretch/>
        </p:blipFill>
        <p:spPr>
          <a:xfrm>
            <a:off x="10028837" y="1610470"/>
            <a:ext cx="1916567" cy="1858668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B6DFE1-9B9B-5E40-A6B8-5BE028AD77F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939" r="22929"/>
          <a:stretch/>
        </p:blipFill>
        <p:spPr>
          <a:xfrm>
            <a:off x="6240979" y="4633530"/>
            <a:ext cx="1876916" cy="1854496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893106-6BD4-2D48-BDA4-756379C947C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7008"/>
          <a:stretch/>
        </p:blipFill>
        <p:spPr>
          <a:xfrm>
            <a:off x="10246586" y="4599119"/>
            <a:ext cx="1870903" cy="186413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688B75E-B9D9-D94D-91CA-BBA6B9C8339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602" r="17194" b="3555"/>
          <a:stretch/>
        </p:blipFill>
        <p:spPr>
          <a:xfrm>
            <a:off x="4230813" y="4677679"/>
            <a:ext cx="1892909" cy="1810347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DF1147-2328-274A-B7C1-39BDE33C130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7564"/>
          <a:stretch/>
        </p:blipFill>
        <p:spPr>
          <a:xfrm>
            <a:off x="2123694" y="4621390"/>
            <a:ext cx="1990804" cy="1872397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3DE2607-FDE7-9445-9C06-68FCA1438AC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1015" r="5692"/>
          <a:stretch/>
        </p:blipFill>
        <p:spPr>
          <a:xfrm>
            <a:off x="104143" y="4633530"/>
            <a:ext cx="1937164" cy="1810347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E5FD70-36F1-3041-A8B7-855F248419F0}"/>
              </a:ext>
            </a:extLst>
          </p:cNvPr>
          <p:cNvSpPr txBox="1"/>
          <p:nvPr/>
        </p:nvSpPr>
        <p:spPr>
          <a:xfrm>
            <a:off x="436414" y="1153456"/>
            <a:ext cx="2185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ЧИСТ ВЪЗДУХ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0364B6-980C-8346-9F96-DDF9D467B9E1}"/>
              </a:ext>
            </a:extLst>
          </p:cNvPr>
          <p:cNvSpPr txBox="1"/>
          <p:nvPr/>
        </p:nvSpPr>
        <p:spPr>
          <a:xfrm>
            <a:off x="2712092" y="1138310"/>
            <a:ext cx="2826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СЛЪНЧЕВИ ЛЪЧИ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9F45D2-700F-CB40-B8DD-D1897D8BAB32}"/>
              </a:ext>
            </a:extLst>
          </p:cNvPr>
          <p:cNvSpPr txBox="1"/>
          <p:nvPr/>
        </p:nvSpPr>
        <p:spPr>
          <a:xfrm>
            <a:off x="5306293" y="1147453"/>
            <a:ext cx="2078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3. УПРАЖНЕНИЯ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599F3A-68C3-C743-A04C-91DB5365C990}"/>
              </a:ext>
            </a:extLst>
          </p:cNvPr>
          <p:cNvSpPr txBox="1"/>
          <p:nvPr/>
        </p:nvSpPr>
        <p:spPr>
          <a:xfrm>
            <a:off x="7528849" y="1136542"/>
            <a:ext cx="2499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4. ПИЕНЕ НА ВОДА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6FF2D3-130D-7544-8816-2B3DFD7A61F0}"/>
              </a:ext>
            </a:extLst>
          </p:cNvPr>
          <p:cNvSpPr txBox="1"/>
          <p:nvPr/>
        </p:nvSpPr>
        <p:spPr>
          <a:xfrm>
            <a:off x="9895056" y="1128915"/>
            <a:ext cx="2747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 ПРАВ. ХРАНЕНЕ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829DA6-0D16-4B41-9FC7-74D17A559DE0}"/>
              </a:ext>
            </a:extLst>
          </p:cNvPr>
          <p:cNvSpPr txBox="1"/>
          <p:nvPr/>
        </p:nvSpPr>
        <p:spPr>
          <a:xfrm>
            <a:off x="326605" y="4252239"/>
            <a:ext cx="1630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6. ПОЧИВКА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E2BB05B-5562-9340-8C31-10E2754074EE}"/>
              </a:ext>
            </a:extLst>
          </p:cNvPr>
          <p:cNvSpPr txBox="1"/>
          <p:nvPr/>
        </p:nvSpPr>
        <p:spPr>
          <a:xfrm>
            <a:off x="2248598" y="4252239"/>
            <a:ext cx="1676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7. ОБЛЕКЛО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910534-3953-7F4A-AB2D-BCEAD19CEDC0}"/>
              </a:ext>
            </a:extLst>
          </p:cNvPr>
          <p:cNvSpPr txBox="1"/>
          <p:nvPr/>
        </p:nvSpPr>
        <p:spPr>
          <a:xfrm>
            <a:off x="4438910" y="4236760"/>
            <a:ext cx="1637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8. ХИГИЕНА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DA789D-2E5B-5740-96EE-4D44D2D636D0}"/>
              </a:ext>
            </a:extLst>
          </p:cNvPr>
          <p:cNvSpPr txBox="1"/>
          <p:nvPr/>
        </p:nvSpPr>
        <p:spPr>
          <a:xfrm>
            <a:off x="10111427" y="4204371"/>
            <a:ext cx="2845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11. УПОВ. НА БОГ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C4D8C7-DD2A-9147-B403-FA9EE3B2DFE9}"/>
              </a:ext>
            </a:extLst>
          </p:cNvPr>
          <p:cNvSpPr txBox="1"/>
          <p:nvPr/>
        </p:nvSpPr>
        <p:spPr>
          <a:xfrm>
            <a:off x="6049127" y="4221280"/>
            <a:ext cx="2197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9. ВЪЗДЪРЖАНИЕ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FA3ECB-DE9F-B946-BDA1-18720D15B6BC}"/>
              </a:ext>
            </a:extLst>
          </p:cNvPr>
          <p:cNvSpPr txBox="1"/>
          <p:nvPr/>
        </p:nvSpPr>
        <p:spPr>
          <a:xfrm>
            <a:off x="3681079" y="224845"/>
            <a:ext cx="5097764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12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ЗДРАВНИ ПРИНЦИПИ</a:t>
            </a:r>
            <a:endParaRPr kumimoji="0" lang="en-US" sz="4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5203458-8852-174D-91F8-9AFDA3C4106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2767" r="18307" b="50857"/>
          <a:stretch/>
        </p:blipFill>
        <p:spPr>
          <a:xfrm>
            <a:off x="8246935" y="4652349"/>
            <a:ext cx="1853757" cy="1854496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41C13FE-435D-A545-83C9-AF9AA0BE3416}"/>
              </a:ext>
            </a:extLst>
          </p:cNvPr>
          <p:cNvSpPr txBox="1"/>
          <p:nvPr/>
        </p:nvSpPr>
        <p:spPr>
          <a:xfrm>
            <a:off x="8147857" y="4221280"/>
            <a:ext cx="2197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10. 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ЧИСТ ЖИВОТ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7510666"/>
      </p:ext>
    </p:extLst>
  </p:cSld>
  <p:clrMapOvr>
    <a:masterClrMapping/>
  </p:clrMapOvr>
  <p:transition spd="slow">
    <p:wipe dir="r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3656940" y="236856"/>
            <a:ext cx="5643564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5</a:t>
            </a:r>
            <a:r>
              <a:rPr lang="en-US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</a:t>
            </a:r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ПРАВИЛНО ХРАНЕНЕ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A236E1-20D0-DC42-BC28-384E3F28E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910" y="1907455"/>
            <a:ext cx="8263750" cy="4656134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975B57-4DFE-0C44-88D5-B5052E545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157" y="963978"/>
            <a:ext cx="10257181" cy="5894022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3729635490"/>
      </p:ext>
    </p:extLst>
  </p:cSld>
  <p:clrMapOvr>
    <a:masterClrMapping/>
  </p:clrMapOvr>
  <p:transition spd="slow">
    <p:wipe dir="r"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3C1B4C-850F-3440-849B-625CA8C2CA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368"/>
          <a:stretch/>
        </p:blipFill>
        <p:spPr>
          <a:xfrm>
            <a:off x="261227" y="1460410"/>
            <a:ext cx="2278990" cy="1968590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14BAAE-8601-C749-B8D5-8780479896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95" r="23963"/>
          <a:stretch/>
        </p:blipFill>
        <p:spPr>
          <a:xfrm>
            <a:off x="2843296" y="1575094"/>
            <a:ext cx="2011703" cy="1874110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3C1CEF-C5A9-5B4C-9A24-2C5071302FC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811"/>
          <a:stretch/>
        </p:blipFill>
        <p:spPr>
          <a:xfrm>
            <a:off x="5291599" y="1610470"/>
            <a:ext cx="1997762" cy="186617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4FA4AC-7DAC-E140-9AEB-1C7E5E48488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0882"/>
          <a:stretch/>
        </p:blipFill>
        <p:spPr>
          <a:xfrm>
            <a:off x="7725962" y="1575094"/>
            <a:ext cx="1943020" cy="1874110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19B830-C2D0-1F4D-868F-19668272671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1901"/>
          <a:stretch/>
        </p:blipFill>
        <p:spPr>
          <a:xfrm>
            <a:off x="10028837" y="1610470"/>
            <a:ext cx="1916567" cy="1858668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B6DFE1-9B9B-5E40-A6B8-5BE028AD77F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939" r="22929"/>
          <a:stretch/>
        </p:blipFill>
        <p:spPr>
          <a:xfrm>
            <a:off x="6240979" y="4633530"/>
            <a:ext cx="1876916" cy="1854496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893106-6BD4-2D48-BDA4-756379C947C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7008"/>
          <a:stretch/>
        </p:blipFill>
        <p:spPr>
          <a:xfrm>
            <a:off x="10246586" y="4599119"/>
            <a:ext cx="1870903" cy="186413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688B75E-B9D9-D94D-91CA-BBA6B9C8339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602" r="17194" b="3555"/>
          <a:stretch/>
        </p:blipFill>
        <p:spPr>
          <a:xfrm>
            <a:off x="4230813" y="4677679"/>
            <a:ext cx="1892909" cy="1810347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DF1147-2328-274A-B7C1-39BDE33C130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7564"/>
          <a:stretch/>
        </p:blipFill>
        <p:spPr>
          <a:xfrm>
            <a:off x="2123694" y="4621390"/>
            <a:ext cx="1990804" cy="1872397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3DE2607-FDE7-9445-9C06-68FCA1438AC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1015" r="5692"/>
          <a:stretch/>
        </p:blipFill>
        <p:spPr>
          <a:xfrm>
            <a:off x="104143" y="4633530"/>
            <a:ext cx="1937164" cy="1810347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E5FD70-36F1-3041-A8B7-855F248419F0}"/>
              </a:ext>
            </a:extLst>
          </p:cNvPr>
          <p:cNvSpPr txBox="1"/>
          <p:nvPr/>
        </p:nvSpPr>
        <p:spPr>
          <a:xfrm>
            <a:off x="436414" y="1153456"/>
            <a:ext cx="2185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ЧИСТ ВЪЗДУХ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0364B6-980C-8346-9F96-DDF9D467B9E1}"/>
              </a:ext>
            </a:extLst>
          </p:cNvPr>
          <p:cNvSpPr txBox="1"/>
          <p:nvPr/>
        </p:nvSpPr>
        <p:spPr>
          <a:xfrm>
            <a:off x="2712092" y="1138310"/>
            <a:ext cx="2826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СЛЪНЧЕВИ ЛЪЧИ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9F45D2-700F-CB40-B8DD-D1897D8BAB32}"/>
              </a:ext>
            </a:extLst>
          </p:cNvPr>
          <p:cNvSpPr txBox="1"/>
          <p:nvPr/>
        </p:nvSpPr>
        <p:spPr>
          <a:xfrm>
            <a:off x="5306293" y="1147453"/>
            <a:ext cx="2078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3. УПРАЖНЕНИЯ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599F3A-68C3-C743-A04C-91DB5365C990}"/>
              </a:ext>
            </a:extLst>
          </p:cNvPr>
          <p:cNvSpPr txBox="1"/>
          <p:nvPr/>
        </p:nvSpPr>
        <p:spPr>
          <a:xfrm>
            <a:off x="7528849" y="1136542"/>
            <a:ext cx="2499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4. ПИЕНЕ НА ВОДА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6FF2D3-130D-7544-8816-2B3DFD7A61F0}"/>
              </a:ext>
            </a:extLst>
          </p:cNvPr>
          <p:cNvSpPr txBox="1"/>
          <p:nvPr/>
        </p:nvSpPr>
        <p:spPr>
          <a:xfrm>
            <a:off x="9895056" y="1128915"/>
            <a:ext cx="2747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 ПРАВ. ХРАНЕНЕ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829DA6-0D16-4B41-9FC7-74D17A559DE0}"/>
              </a:ext>
            </a:extLst>
          </p:cNvPr>
          <p:cNvSpPr txBox="1"/>
          <p:nvPr/>
        </p:nvSpPr>
        <p:spPr>
          <a:xfrm>
            <a:off x="326605" y="4252239"/>
            <a:ext cx="1630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6. ПОЧИВКА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E2BB05B-5562-9340-8C31-10E2754074EE}"/>
              </a:ext>
            </a:extLst>
          </p:cNvPr>
          <p:cNvSpPr txBox="1"/>
          <p:nvPr/>
        </p:nvSpPr>
        <p:spPr>
          <a:xfrm>
            <a:off x="2248598" y="4252239"/>
            <a:ext cx="1676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7. ОБЛЕКЛО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910534-3953-7F4A-AB2D-BCEAD19CEDC0}"/>
              </a:ext>
            </a:extLst>
          </p:cNvPr>
          <p:cNvSpPr txBox="1"/>
          <p:nvPr/>
        </p:nvSpPr>
        <p:spPr>
          <a:xfrm>
            <a:off x="4438910" y="4236760"/>
            <a:ext cx="1637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8. ХИГИЕНА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DA789D-2E5B-5740-96EE-4D44D2D636D0}"/>
              </a:ext>
            </a:extLst>
          </p:cNvPr>
          <p:cNvSpPr txBox="1"/>
          <p:nvPr/>
        </p:nvSpPr>
        <p:spPr>
          <a:xfrm>
            <a:off x="10111427" y="4204371"/>
            <a:ext cx="2845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11. УПОВ. НА БОГ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C4D8C7-DD2A-9147-B403-FA9EE3B2DFE9}"/>
              </a:ext>
            </a:extLst>
          </p:cNvPr>
          <p:cNvSpPr txBox="1"/>
          <p:nvPr/>
        </p:nvSpPr>
        <p:spPr>
          <a:xfrm>
            <a:off x="6049127" y="4221280"/>
            <a:ext cx="2197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9. ВЪЗДЪРЖАНИЕ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FA3ECB-DE9F-B946-BDA1-18720D15B6BC}"/>
              </a:ext>
            </a:extLst>
          </p:cNvPr>
          <p:cNvSpPr txBox="1"/>
          <p:nvPr/>
        </p:nvSpPr>
        <p:spPr>
          <a:xfrm>
            <a:off x="3681079" y="224845"/>
            <a:ext cx="5097764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12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ЗДРАВНИ ПРИНЦИПИ</a:t>
            </a:r>
            <a:endParaRPr kumimoji="0" lang="en-US" sz="4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5203458-8852-174D-91F8-9AFDA3C4106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2767" r="18307" b="50857"/>
          <a:stretch/>
        </p:blipFill>
        <p:spPr>
          <a:xfrm>
            <a:off x="8246935" y="4652349"/>
            <a:ext cx="1853757" cy="1854496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41C13FE-435D-A545-83C9-AF9AA0BE3416}"/>
              </a:ext>
            </a:extLst>
          </p:cNvPr>
          <p:cNvSpPr txBox="1"/>
          <p:nvPr/>
        </p:nvSpPr>
        <p:spPr>
          <a:xfrm>
            <a:off x="8147857" y="4221280"/>
            <a:ext cx="2197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10. 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ЧИСТ ЖИВОТ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487471"/>
      </p:ext>
    </p:extLst>
  </p:cSld>
  <p:clrMapOvr>
    <a:masterClrMapping/>
  </p:clrMapOvr>
  <p:transition spd="slow">
    <p:wipe dir="r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091636-E220-1D45-AAEA-AD2CF62505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421" y="29625"/>
            <a:ext cx="12287701" cy="69118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944469" y="1210523"/>
            <a:ext cx="104206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„Мозъкът е тясно свързан със стомаха и силата му толкова често е била призовавана да помага на отслабените храносмилателни органи, че той на свой ред е отслабен, депресиран, претоварен. Докато сте в това състояние, умът ви е мрачен, естествено се съсредоточава върху тъмната страна, </a:t>
            </a:r>
            <a:b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въобразявайки си, че Божието неодобрение </a:t>
            </a:r>
            <a:b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е върху вас.“ </a:t>
            </a:r>
            <a:r>
              <a:rPr lang="bg-BG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Св. към църквата, Том 2, стр. 318</a:t>
            </a:r>
            <a:br>
              <a:rPr lang="bg-BG" sz="3300" i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(2</a:t>
            </a:r>
            <a:r>
              <a:rPr lang="en-US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318.3</a:t>
            </a:r>
            <a:r>
              <a:rPr lang="bg-BG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  <a:endParaRPr lang="en-US" sz="33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868342"/>
      </p:ext>
    </p:extLst>
  </p:cSld>
  <p:clrMapOvr>
    <a:masterClrMapping/>
  </p:clrMapOvr>
  <p:transition spd="slow">
    <p:wipe dir="r"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091636-E220-1D45-AAEA-AD2CF62505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421" y="29625"/>
            <a:ext cx="12287701" cy="69118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94102" y="162975"/>
            <a:ext cx="11344886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"Ако за стомаха не се полагат подходящи грижи, ще се попречи на формирането на правилен и морален характер. Мозъкът и нервите са в тясна взаимна зависимост със стомаха. Погрешното хранене и пиене имат за резултат погрешно мислене и действие.“</a:t>
            </a:r>
            <a:r>
              <a:rPr lang="en-US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</a:t>
            </a:r>
            <a:r>
              <a:rPr lang="en-US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</a:t>
            </a:r>
            <a:r>
              <a:rPr lang="bg-BG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том 9, стр. 159 (9</a:t>
            </a:r>
            <a:r>
              <a:rPr lang="en-US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159)</a:t>
            </a:r>
          </a:p>
          <a:p>
            <a:endParaRPr lang="en-US" sz="33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"Похотливият апетит прави роби мъжете и жените, помрачава интелекта им и притъпява моралната им чувствителност до такава степен, че свеще</a:t>
            </a:r>
            <a:r>
              <a:rPr lang="en-US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-</a:t>
            </a:r>
            <a:br>
              <a:rPr lang="en-US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3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ните, възвишени истини на Божието слово не се оценяват." </a:t>
            </a:r>
            <a:endParaRPr lang="bg-BG" sz="33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</a:t>
            </a:r>
            <a:r>
              <a:rPr lang="en-US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</a:t>
            </a:r>
            <a:r>
              <a:rPr lang="bg-BG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към църквата, том 1, стр. 486 (1</a:t>
            </a:r>
            <a:r>
              <a:rPr lang="en-US" sz="33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486)</a:t>
            </a:r>
          </a:p>
          <a:p>
            <a:endParaRPr lang="en-US" sz="33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369956"/>
      </p:ext>
    </p:extLst>
  </p:cSld>
  <p:clrMapOvr>
    <a:masterClrMapping/>
  </p:clrMapOvr>
  <p:transition spd="slow">
    <p:wipe dir="r"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27E2E81-0940-EC42-A715-39DEF2D48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14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5EEFD1-1CBE-EB42-B6C4-88E6389B2AEA}"/>
              </a:ext>
            </a:extLst>
          </p:cNvPr>
          <p:cNvSpPr/>
          <p:nvPr/>
        </p:nvSpPr>
        <p:spPr>
          <a:xfrm rot="10800000">
            <a:off x="0" y="0"/>
            <a:ext cx="12192003" cy="6858001"/>
          </a:xfrm>
          <a:prstGeom prst="rect">
            <a:avLst/>
          </a:prstGeom>
          <a:gradFill flip="none" rotWithShape="1">
            <a:gsLst>
              <a:gs pos="100000">
                <a:srgbClr val="846648"/>
              </a:gs>
              <a:gs pos="100000">
                <a:srgbClr val="FFFFFF"/>
              </a:gs>
              <a:gs pos="38000">
                <a:srgbClr val="E68422"/>
              </a:gs>
              <a:gs pos="100000">
                <a:srgbClr val="D8D8D8"/>
              </a:gs>
              <a:gs pos="99000">
                <a:srgbClr val="140B1F"/>
              </a:gs>
            </a:gsLst>
            <a:path path="circle">
              <a:fillToRect l="100000" b="100000"/>
            </a:path>
            <a:tileRect t="-100000" r="-100000"/>
          </a:gradFill>
          <a:ln w="22225" cap="flat" cmpd="sng" algn="ctr">
            <a:solidFill>
              <a:srgbClr val="FFFFFF">
                <a:alpha val="72000"/>
              </a:srgbClr>
            </a:solidFill>
            <a:prstDash val="solid"/>
          </a:ln>
          <a:effectLst>
            <a:softEdge rad="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170BD-AE73-3741-B554-EFE1482D0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139" y="-3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D34BA-C2D8-4B42-B13D-7B9EB5B6B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39300-D409-C348-8CC3-30C248C37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4555" y="-8"/>
            <a:ext cx="1226483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B42B8D-446E-2443-8AA9-E7B35E3271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35000"/>
          </a:blip>
          <a:srcRect l="-1" t="36200" r="-14028"/>
          <a:stretch/>
        </p:blipFill>
        <p:spPr>
          <a:xfrm>
            <a:off x="-431340" y="-494327"/>
            <a:ext cx="11796409" cy="82278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091636-E220-1D45-AAEA-AD2CF62505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421" y="29625"/>
            <a:ext cx="12287701" cy="69118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AF6C5-AA41-6947-96DF-6AE819BD8F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8873"/>
          <a:stretch/>
        </p:blipFill>
        <p:spPr>
          <a:xfrm>
            <a:off x="9296400" y="3855084"/>
            <a:ext cx="2870170" cy="3062183"/>
          </a:xfrm>
          <a:prstGeom prst="roundRect">
            <a:avLst/>
          </a:prstGeom>
          <a:ln>
            <a:noFill/>
          </a:ln>
          <a:effectLst>
            <a:softEdge rad="381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D8F5EC-5741-DF47-BB9A-2A5423641A23}"/>
              </a:ext>
            </a:extLst>
          </p:cNvPr>
          <p:cNvSpPr txBox="1"/>
          <p:nvPr/>
        </p:nvSpPr>
        <p:spPr>
          <a:xfrm>
            <a:off x="394102" y="162975"/>
            <a:ext cx="11344886" cy="1135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"Ако за стомаха не се полагат подходящи грижи, ще се попречи на формирането на правилен и морален характер. Мозъкът и нервите са в тясна взаимна зависимост със стомаха. Погрешното хранене и пиене имат за резултат погрешно мислене и действие.“</a:t>
            </a:r>
            <a:r>
              <a:rPr lang="en-US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3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</a:t>
            </a:r>
            <a:r>
              <a:rPr lang="en-US" sz="3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</a:t>
            </a:r>
            <a:r>
              <a:rPr lang="bg-BG" sz="3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том 9, стр. 159 (9</a:t>
            </a:r>
            <a:r>
              <a:rPr lang="en-US" sz="3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159)</a:t>
            </a:r>
          </a:p>
          <a:p>
            <a:endParaRPr lang="en-US" sz="3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"Похотливият апетит прави роби мъжете и жените, помрачава интелекта им и притъпява моралната им чувствителност до такава степен, че свеще</a:t>
            </a:r>
            <a:r>
              <a:rPr lang="en-US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-</a:t>
            </a:r>
            <a:br>
              <a:rPr lang="en-US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ните, възвишени истини на Божието слово не се </a:t>
            </a:r>
            <a:br>
              <a:rPr lang="en-US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оценяват." </a:t>
            </a:r>
            <a:r>
              <a:rPr lang="bg-BG" sz="3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</a:t>
            </a:r>
            <a:r>
              <a:rPr lang="en-US" sz="3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</a:t>
            </a:r>
            <a:r>
              <a:rPr lang="bg-BG" sz="3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към църквата, том 1, стр. 486 (1</a:t>
            </a:r>
            <a:r>
              <a:rPr lang="en-US" sz="3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 486)</a:t>
            </a:r>
            <a:br>
              <a:rPr lang="en-US" sz="3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br>
              <a:rPr lang="en-US" sz="3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"Мнозина се отделят от Бога чрез угаждането си на </a:t>
            </a:r>
            <a:br>
              <a:rPr lang="en-US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3000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апетита”</a:t>
            </a:r>
            <a:r>
              <a:rPr lang="en-US" sz="3000" b="1" i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</a:t>
            </a:r>
            <a:r>
              <a:rPr lang="en-US" sz="3000" b="1" i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bg-BG" sz="3000" b="1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Медицинско служение, стр. 78 (ММ 78)</a:t>
            </a:r>
          </a:p>
          <a:p>
            <a:endParaRPr lang="bg-BG" sz="3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0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b="1" dirty="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2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8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3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sz="3600" i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084626"/>
      </p:ext>
    </p:extLst>
  </p:cSld>
  <p:clrMapOvr>
    <a:masterClrMapping/>
  </p:clrMapOvr>
  <p:transition spd="slow">
    <p:wipe dir="r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B3E0EB-5D2F-064F-BCAC-22A75C95B794}"/>
              </a:ext>
            </a:extLst>
          </p:cNvPr>
          <p:cNvSpPr txBox="1"/>
          <p:nvPr/>
        </p:nvSpPr>
        <p:spPr>
          <a:xfrm>
            <a:off x="493776" y="214875"/>
            <a:ext cx="1120444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500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ВЛИЯЕ ЛИ ХРАНЕНЕТО НА ФУНКЦИИТЕ НА НАШИЯТ УМ?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D547D3-AE75-6149-9390-DE9D5A6C3A30}"/>
              </a:ext>
            </a:extLst>
          </p:cNvPr>
          <p:cNvSpPr/>
          <p:nvPr/>
        </p:nvSpPr>
        <p:spPr>
          <a:xfrm>
            <a:off x="4708998" y="1368745"/>
            <a:ext cx="7349998" cy="5098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3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en-US" sz="23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Подобно на скъпа кола, мозъкът ви функционира най-добре, когато получава само първокласно гориво. Консумирането на висококачествени храни, които съдържат много витамини, минерали и антиоксиданти, подхранва мозъка и го предпазва от оксидативен стрес – „отпадъците“ (свободните радикали), които се образуват, когато тялото използва кислород, който може да увреди клетките.</a:t>
            </a:r>
            <a:br>
              <a:rPr lang="en-US" sz="23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3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съжаление, точно като скъпа кола, мозъкът ви може да бъде повреден, ако поглъщате нещо различно от първокласно гориво.</a:t>
            </a:r>
            <a:r>
              <a:rPr lang="bg-BG" sz="230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endParaRPr lang="en-US" sz="230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30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Harvard Health Blog </a:t>
            </a:r>
            <a:br>
              <a:rPr lang="en-US" sz="230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30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March 26, 2020</a:t>
            </a:r>
            <a:endParaRPr lang="en-US" sz="2300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256432-4D7F-2441-9DD2-19A23790F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0544" y="5555786"/>
            <a:ext cx="2777680" cy="8499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E24A7A-359A-E14C-8F16-F5F091DDA9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89857"/>
                    </a14:imgEffect>
                  </a14:imgLayer>
                </a14:imgProps>
              </a:ext>
            </a:extLst>
          </a:blip>
          <a:srcRect l="17999" r="18821"/>
          <a:stretch/>
        </p:blipFill>
        <p:spPr>
          <a:xfrm flipH="1">
            <a:off x="-221488" y="1298078"/>
            <a:ext cx="5747424" cy="510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85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4BA1F-C7AA-C44D-B5EB-62087645DFA7}"/>
              </a:ext>
            </a:extLst>
          </p:cNvPr>
          <p:cNvSpPr txBox="1"/>
          <p:nvPr/>
        </p:nvSpPr>
        <p:spPr>
          <a:xfrm>
            <a:off x="2133600" y="330640"/>
            <a:ext cx="8464062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ЗАЩО ИМАМЕ НУЖДА ОТ ХРАНА?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C63D10-29D5-8942-9F3D-C713C86CC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38" y="1388402"/>
            <a:ext cx="3615103" cy="5435474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B68DF4-BDF6-4D4C-B598-19A83090FBFC}"/>
              </a:ext>
            </a:extLst>
          </p:cNvPr>
          <p:cNvSpPr txBox="1"/>
          <p:nvPr/>
        </p:nvSpPr>
        <p:spPr>
          <a:xfrm>
            <a:off x="3755779" y="1380078"/>
            <a:ext cx="8570668" cy="5443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</a:t>
            </a:r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я ни осигурява енергия и </a:t>
            </a:r>
            <a:b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bg-BG" sz="4125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хранителни вещества, които са необходими за:</a:t>
            </a:r>
          </a:p>
          <a:p>
            <a:endParaRPr lang="bg-BG" sz="20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Движение;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Поправка и изграждане на нови клетки;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Изхвърляне на токсини;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Мислене;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Дишане;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Храносмилане и др.</a:t>
            </a:r>
            <a:endParaRPr lang="en-US" sz="3400" b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24619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6A15B87-5190-6A4B-A52F-5E838CE7CA65}"/>
              </a:ext>
            </a:extLst>
          </p:cNvPr>
          <p:cNvSpPr/>
          <p:nvPr/>
        </p:nvSpPr>
        <p:spPr>
          <a:xfrm>
            <a:off x="2672861" y="1361911"/>
            <a:ext cx="6846278" cy="5496089"/>
          </a:xfrm>
          <a:prstGeom prst="rect">
            <a:avLst/>
          </a:prstGeom>
          <a:solidFill>
            <a:schemeClr val="bg1"/>
          </a:solidFill>
          <a:effectLst>
            <a:softEdge rad="254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0"/>
            <a:ext cx="1181686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КАКВО ПРЕДСТАВЛЯВА ХРАНОСМИЛАТЕЛНАТА НИ СИСТЕМА?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33E503-328C-A743-BD7B-4BABD3C28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07" y="1608854"/>
            <a:ext cx="4056185" cy="476977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0E207DE-3813-F94F-92E9-AFD48375C990}"/>
              </a:ext>
            </a:extLst>
          </p:cNvPr>
          <p:cNvSpPr/>
          <p:nvPr/>
        </p:nvSpPr>
        <p:spPr>
          <a:xfrm>
            <a:off x="3739659" y="6002215"/>
            <a:ext cx="5416057" cy="346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69387F-CAF5-1940-81A3-EBA0CAD60B7F}"/>
              </a:ext>
            </a:extLst>
          </p:cNvPr>
          <p:cNvSpPr/>
          <p:nvPr/>
        </p:nvSpPr>
        <p:spPr>
          <a:xfrm>
            <a:off x="3739659" y="1740877"/>
            <a:ext cx="4196862" cy="33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771390"/>
      </p:ext>
    </p:extLst>
  </p:cSld>
  <p:clrMapOvr>
    <a:masterClrMapping/>
  </p:clrMapOvr>
  <p:transition spd="slow">
    <p:wipe dir="r"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D026F-EF43-614F-873A-6F76305785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2F3DC-D991-FB47-A1D9-972C582920C7}"/>
              </a:ext>
            </a:extLst>
          </p:cNvPr>
          <p:cNvSpPr txBox="1"/>
          <p:nvPr/>
        </p:nvSpPr>
        <p:spPr>
          <a:xfrm>
            <a:off x="187570" y="257907"/>
            <a:ext cx="11816860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KAK </a:t>
            </a:r>
            <a:r>
              <a:rPr lang="bg-BG" sz="4125" b="1"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СЕ СЛУЧВА ХРАНОСМИЛАТЕЛНИЯ ПРОЦЕС?</a:t>
            </a:r>
            <a:endParaRPr lang="en-US" sz="4125" b="1">
              <a:solidFill>
                <a:srgbClr val="FFC0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3" name="Digestion process.mp4">
            <a:hlinkClick r:id="" action="ppaction://media"/>
            <a:extLst>
              <a:ext uri="{FF2B5EF4-FFF2-40B4-BE49-F238E27FC236}">
                <a16:creationId xmlns:a16="http://schemas.microsoft.com/office/drawing/2014/main" id="{2EA7F0BE-C69B-BA42-9539-136B04FF57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969" y="985029"/>
            <a:ext cx="9929446" cy="5585313"/>
          </a:xfrm>
          <a:prstGeom prst="rect">
            <a:avLst/>
          </a:prstGeom>
          <a:effectLst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124742775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FF9900"/>
      </a:lt2>
      <a:accent1>
        <a:srgbClr val="00CC99"/>
      </a:accent1>
      <a:accent2>
        <a:srgbClr val="3333CC"/>
      </a:accent2>
      <a:accent3>
        <a:srgbClr val="AAAAAA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233565</TotalTime>
  <Words>11835</Words>
  <Application>Microsoft Macintosh PowerPoint</Application>
  <PresentationFormat>Widescreen</PresentationFormat>
  <Paragraphs>1480</Paragraphs>
  <Slides>193</Slides>
  <Notes>139</Notes>
  <HiddenSlides>22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193</vt:i4>
      </vt:variant>
    </vt:vector>
  </HeadingPairs>
  <TitlesOfParts>
    <vt:vector size="203" baseType="lpstr">
      <vt:lpstr>Arial</vt:lpstr>
      <vt:lpstr>Bookman Old Style</vt:lpstr>
      <vt:lpstr>Calibri</vt:lpstr>
      <vt:lpstr>Calibri Light</vt:lpstr>
      <vt:lpstr>Century Gothic</vt:lpstr>
      <vt:lpstr>Franklin Gothic Medium</vt:lpstr>
      <vt:lpstr>Times New Roman</vt:lpstr>
      <vt:lpstr>Wingdings</vt:lpstr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Delyan Yordanov</cp:lastModifiedBy>
  <cp:revision>571</cp:revision>
  <cp:lastPrinted>2022-09-06T08:06:23Z</cp:lastPrinted>
  <dcterms:created xsi:type="dcterms:W3CDTF">2020-10-22T17:56:19Z</dcterms:created>
  <dcterms:modified xsi:type="dcterms:W3CDTF">2026-03-23T09:15:47Z</dcterms:modified>
</cp:coreProperties>
</file>